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4.svg" ContentType="image/svg+xml"/>
  <Override PartName="/ppt/media/image37.svg" ContentType="image/svg+xml"/>
  <Override PartName="/ppt/media/image41.svg" ContentType="image/svg+xml"/>
  <Override PartName="/ppt/media/image43.svg" ContentType="image/svg+xml"/>
  <Override PartName="/ppt/media/image5.svg" ContentType="image/svg+xml"/>
  <Override PartName="/ppt/media/image50.svg" ContentType="image/svg+xml"/>
  <Override PartName="/ppt/media/image52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8288000" cy="10287000"/>
  <p:notesSz cx="6858000" cy="9144000"/>
  <p:embeddedFontLst>
    <p:embeddedFont>
      <p:font typeface="Lato Bold" panose="020F0502020204030203"/>
      <p:bold r:id="rId32"/>
    </p:embeddedFont>
    <p:embeddedFont>
      <p:font typeface="Lato" panose="020F0502020204030203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Canva Sans Bold" panose="020B0803030501040103"/>
      <p:bold r:id="rId38"/>
    </p:embeddedFont>
    <p:embeddedFont>
      <p:font typeface="Canva Sans" panose="020B05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 in our System Data communication mainly happens   Between the Central Hub and Sensors and between the Central Hub and the Application.</a:t>
            </a:r>
            <a:endParaRPr lang="en-US"/>
          </a:p>
          <a:p/>
          <a:p>
            <a:r>
              <a:rPr lang="en-US"/>
              <a:t>......Rather than Bluetooth or RFID Because both of those technologies are good for short-range communication. and also RFID is a one-way communication method .So that is why we choose Wi-fi choosing that we can have these benefits also ...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/>
          <a:p>
            <a:r>
              <a:rPr lang="en-US"/>
              <a:t>1</a:t>
            </a:r>
            <a:endParaRPr lang="en-US"/>
          </a:p>
          <a:p>
            <a:r>
              <a:rPr lang="en-US"/>
              <a:t>real-time Data transmission.</a:t>
            </a:r>
            <a:endParaRPr lang="en-US"/>
          </a:p>
          <a:p>
            <a:r>
              <a:rPr lang="en-US"/>
              <a:t>WebSocket minimizes latency by maintaining a persistent connection.</a:t>
            </a:r>
            <a:endParaRPr lang="en-US"/>
          </a:p>
          <a:p>
            <a:r>
              <a:rPr lang="en-US"/>
              <a:t>WebSocket has lower overhead compared to traditional HTTP.</a:t>
            </a:r>
            <a:endParaRPr lang="en-US"/>
          </a:p>
          <a:p>
            <a:r>
              <a:rPr lang="en-US"/>
              <a:t>2</a:t>
            </a:r>
            <a:endParaRPr lang="en-US"/>
          </a:p>
          <a:p>
            <a:r>
              <a:rPr lang="en-US"/>
              <a:t>HTTP/HTTPS is a widely adopted and standardized protocol, </a:t>
            </a:r>
            <a:endParaRPr lang="en-US"/>
          </a:p>
          <a:p>
            <a:r>
              <a:rPr lang="en-US"/>
              <a:t>HTTP is commonly used for building RESTful APIs,</a:t>
            </a:r>
            <a:endParaRPr lang="en-US"/>
          </a:p>
          <a:p>
            <a:r>
              <a:rPr lang="en-US"/>
              <a:t>HTTPS provides a layer of encryption,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/>
          <a:p>
            <a:r>
              <a:rPr lang="en-US"/>
              <a:t>1</a:t>
            </a:r>
            <a:endParaRPr lang="en-US"/>
          </a:p>
          <a:p>
            <a:r>
              <a:rPr lang="en-US"/>
              <a:t>real-time Data transmission.</a:t>
            </a:r>
            <a:endParaRPr lang="en-US"/>
          </a:p>
          <a:p>
            <a:r>
              <a:rPr lang="en-US"/>
              <a:t>WebSocket minimizes latency by maintaining a persistent connection.</a:t>
            </a:r>
            <a:endParaRPr lang="en-US"/>
          </a:p>
          <a:p>
            <a:r>
              <a:rPr lang="en-US"/>
              <a:t>WebSocket has lower overhead compared to traditional HTTP.</a:t>
            </a:r>
            <a:endParaRPr lang="en-US"/>
          </a:p>
          <a:p>
            <a:r>
              <a:rPr lang="en-US"/>
              <a:t>2</a:t>
            </a:r>
            <a:endParaRPr lang="en-US"/>
          </a:p>
          <a:p>
            <a:r>
              <a:rPr lang="en-US"/>
              <a:t>HTTP/HTTPS is a widely adopted and standardized protocol, </a:t>
            </a:r>
            <a:endParaRPr lang="en-US"/>
          </a:p>
          <a:p>
            <a:r>
              <a:rPr lang="en-US"/>
              <a:t>HTTP is commonly used for building RESTful APIs,</a:t>
            </a:r>
            <a:endParaRPr lang="en-US"/>
          </a:p>
          <a:p>
            <a:r>
              <a:rPr lang="en-US"/>
              <a:t>HTTPS provides a layer of encryption,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svg"/><Relationship Id="rId7" Type="http://schemas.openxmlformats.org/officeDocument/2006/relationships/image" Target="../media/image51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svg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5.sv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1.svg"/><Relationship Id="rId17" Type="http://schemas.openxmlformats.org/officeDocument/2006/relationships/image" Target="../media/image30.png"/><Relationship Id="rId16" Type="http://schemas.openxmlformats.org/officeDocument/2006/relationships/image" Target="../media/image29.svg"/><Relationship Id="rId15" Type="http://schemas.openxmlformats.org/officeDocument/2006/relationships/image" Target="../media/image28.png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image" Target="../media/image25.svg"/><Relationship Id="rId11" Type="http://schemas.openxmlformats.org/officeDocument/2006/relationships/image" Target="../media/image24.png"/><Relationship Id="rId10" Type="http://schemas.openxmlformats.org/officeDocument/2006/relationships/image" Target="../media/image23.sv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28555" r="28555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6866452" y="757227"/>
            <a:ext cx="392848" cy="97855"/>
          </a:xfrm>
          <a:custGeom>
            <a:avLst/>
            <a:gdLst/>
            <a:ahLst/>
            <a:cxnLst/>
            <a:rect l="l" t="t" r="r" b="b"/>
            <a:pathLst>
              <a:path w="392848" h="97855">
                <a:moveTo>
                  <a:pt x="0" y="0"/>
                </a:moveTo>
                <a:lnTo>
                  <a:pt x="392848" y="0"/>
                </a:lnTo>
                <a:lnTo>
                  <a:pt x="392848" y="97855"/>
                </a:lnTo>
                <a:lnTo>
                  <a:pt x="0" y="9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1028700" y="935848"/>
            <a:ext cx="2273354" cy="629545"/>
            <a:chOff x="0" y="0"/>
            <a:chExt cx="3031138" cy="839393"/>
          </a:xfrm>
        </p:grpSpPr>
        <p:sp>
          <p:nvSpPr>
            <p:cNvPr id="6" name="Freeform 6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61001" y="3162354"/>
            <a:ext cx="8099203" cy="337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0"/>
              </a:lnSpc>
            </a:pPr>
            <a:r>
              <a:rPr lang="en-US" sz="8790">
                <a:solidFill>
                  <a:srgbClr val="0963CD"/>
                </a:solidFill>
                <a:latin typeface="HK Grotesk Bold" panose="00000800000000000000"/>
              </a:rPr>
              <a:t>EVENT MANAGEMENT SYSTEM</a:t>
            </a:r>
            <a:endParaRPr lang="en-US" sz="8790">
              <a:solidFill>
                <a:srgbClr val="0963CD"/>
              </a:solidFill>
              <a:latin typeface="HK Grotesk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700416"/>
            <a:ext cx="5338051" cy="106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149">
                <a:solidFill>
                  <a:srgbClr val="0A1E34"/>
                </a:solidFill>
                <a:latin typeface="Lato Bold" panose="020F0502020204030203"/>
              </a:rPr>
              <a:t>Milestone 1</a:t>
            </a:r>
            <a:endParaRPr lang="en-US" sz="3000" spc="149">
              <a:solidFill>
                <a:srgbClr val="0A1E34"/>
              </a:solidFill>
              <a:latin typeface="Lato Bold" panose="020F0502020204030203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spc="159">
                <a:solidFill>
                  <a:srgbClr val="0A1E34"/>
                </a:solidFill>
                <a:latin typeface="Lato Bold" panose="020F0502020204030203"/>
              </a:rPr>
              <a:t>Project Proposal </a:t>
            </a:r>
            <a:endParaRPr lang="en-US" sz="3200" spc="159">
              <a:solidFill>
                <a:srgbClr val="0A1E34"/>
              </a:solidFill>
              <a:latin typeface="Lato Bold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64288" y="9286875"/>
            <a:ext cx="495012" cy="23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FFFFFF"/>
                </a:solidFill>
                <a:latin typeface="HK Grotesk Bold" panose="00000800000000000000"/>
              </a:rPr>
              <a:t>1.</a:t>
            </a:r>
            <a:endParaRPr lang="en-US" sz="1730">
              <a:solidFill>
                <a:srgbClr val="FFFFFF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640734" y="2081933"/>
            <a:ext cx="1117969" cy="1203736"/>
          </a:xfrm>
          <a:custGeom>
            <a:avLst/>
            <a:gdLst/>
            <a:ahLst/>
            <a:cxnLst/>
            <a:rect l="l" t="t" r="r" b="b"/>
            <a:pathLst>
              <a:path w="1117969" h="1203736">
                <a:moveTo>
                  <a:pt x="0" y="0"/>
                </a:moveTo>
                <a:lnTo>
                  <a:pt x="1117970" y="0"/>
                </a:lnTo>
                <a:lnTo>
                  <a:pt x="1117970" y="1203736"/>
                </a:lnTo>
                <a:lnTo>
                  <a:pt x="0" y="1203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55228" y="4405940"/>
            <a:ext cx="4088982" cy="3199629"/>
          </a:xfrm>
          <a:custGeom>
            <a:avLst/>
            <a:gdLst/>
            <a:ahLst/>
            <a:cxnLst/>
            <a:rect l="l" t="t" r="r" b="b"/>
            <a:pathLst>
              <a:path w="4088982" h="3199629">
                <a:moveTo>
                  <a:pt x="0" y="0"/>
                </a:moveTo>
                <a:lnTo>
                  <a:pt x="4088982" y="0"/>
                </a:lnTo>
                <a:lnTo>
                  <a:pt x="4088982" y="3199629"/>
                </a:lnTo>
                <a:lnTo>
                  <a:pt x="0" y="3199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10726" y="4351740"/>
            <a:ext cx="3648574" cy="3215305"/>
          </a:xfrm>
          <a:custGeom>
            <a:avLst/>
            <a:gdLst/>
            <a:ahLst/>
            <a:cxnLst/>
            <a:rect l="l" t="t" r="r" b="b"/>
            <a:pathLst>
              <a:path w="3648574" h="3215305">
                <a:moveTo>
                  <a:pt x="0" y="0"/>
                </a:moveTo>
                <a:lnTo>
                  <a:pt x="3648574" y="0"/>
                </a:lnTo>
                <a:lnTo>
                  <a:pt x="3648574" y="3215305"/>
                </a:lnTo>
                <a:lnTo>
                  <a:pt x="0" y="32153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19883" y="1988603"/>
            <a:ext cx="1049281" cy="1153056"/>
          </a:xfrm>
          <a:custGeom>
            <a:avLst/>
            <a:gdLst/>
            <a:ahLst/>
            <a:cxnLst/>
            <a:rect l="l" t="t" r="r" b="b"/>
            <a:pathLst>
              <a:path w="1049281" h="1153056">
                <a:moveTo>
                  <a:pt x="0" y="0"/>
                </a:moveTo>
                <a:lnTo>
                  <a:pt x="1049282" y="0"/>
                </a:lnTo>
                <a:lnTo>
                  <a:pt x="1049282" y="1153056"/>
                </a:lnTo>
                <a:lnTo>
                  <a:pt x="0" y="1153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67065" y="9292115"/>
            <a:ext cx="592235" cy="23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10.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6189932"/>
            <a:ext cx="5235023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Data Visualization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8034607"/>
            <a:ext cx="3027311" cy="6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Data flow through the complete system.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2363261" y="2638611"/>
            <a:ext cx="0" cy="510598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352938" y="3531555"/>
            <a:ext cx="1558925" cy="2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sz="1830">
                <a:solidFill>
                  <a:srgbClr val="000000"/>
                </a:solidFill>
                <a:latin typeface="HK Grotesk Bold" panose="00000800000000000000"/>
              </a:rPr>
              <a:t>Event Manager</a:t>
            </a:r>
            <a:endParaRPr lang="en-US" sz="1830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71103" y="8051857"/>
            <a:ext cx="1722596" cy="2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sz="1830">
                <a:solidFill>
                  <a:srgbClr val="000000"/>
                </a:solidFill>
                <a:latin typeface="HK Grotesk Bold" panose="00000800000000000000"/>
              </a:rPr>
              <a:t>Web Application</a:t>
            </a:r>
            <a:endParaRPr lang="en-US" sz="1830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680327" y="8051857"/>
            <a:ext cx="1249839" cy="2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sz="1830">
                <a:solidFill>
                  <a:srgbClr val="000000"/>
                </a:solidFill>
                <a:latin typeface="HK Grotesk Bold" panose="00000800000000000000"/>
              </a:rPr>
              <a:t>Display Unit</a:t>
            </a:r>
            <a:endParaRPr lang="en-US" sz="1830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443948" y="3531555"/>
            <a:ext cx="1601153" cy="24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"/>
              </a:lnSpc>
              <a:spcBef>
                <a:spcPct val="0"/>
              </a:spcBef>
            </a:pPr>
            <a:r>
              <a:rPr lang="en-US" sz="1830">
                <a:solidFill>
                  <a:srgbClr val="000000"/>
                </a:solidFill>
                <a:latin typeface="HK Grotesk Bold" panose="00000800000000000000"/>
              </a:rPr>
              <a:t>Event Attendee</a:t>
            </a:r>
            <a:endParaRPr lang="en-US" sz="1830">
              <a:solidFill>
                <a:srgbClr val="000000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086600" y="30861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45165" y="4260311"/>
            <a:ext cx="2160353" cy="1293512"/>
          </a:xfrm>
          <a:custGeom>
            <a:avLst/>
            <a:gdLst/>
            <a:ahLst/>
            <a:cxnLst/>
            <a:rect l="l" t="t" r="r" b="b"/>
            <a:pathLst>
              <a:path w="2160353" h="1293512">
                <a:moveTo>
                  <a:pt x="0" y="0"/>
                </a:moveTo>
                <a:lnTo>
                  <a:pt x="2160354" y="0"/>
                </a:lnTo>
                <a:lnTo>
                  <a:pt x="2160354" y="1293511"/>
                </a:lnTo>
                <a:lnTo>
                  <a:pt x="0" y="1293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96856" y="3993862"/>
            <a:ext cx="5162444" cy="1391709"/>
          </a:xfrm>
          <a:custGeom>
            <a:avLst/>
            <a:gdLst/>
            <a:ahLst/>
            <a:cxnLst/>
            <a:rect l="l" t="t" r="r" b="b"/>
            <a:pathLst>
              <a:path w="5162444" h="1391709">
                <a:moveTo>
                  <a:pt x="0" y="0"/>
                </a:moveTo>
                <a:lnTo>
                  <a:pt x="5162444" y="0"/>
                </a:lnTo>
                <a:lnTo>
                  <a:pt x="5162444" y="1391709"/>
                </a:lnTo>
                <a:lnTo>
                  <a:pt x="0" y="139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11.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Tech Stack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48805" y="7672819"/>
            <a:ext cx="1791175" cy="6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Scalable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reliable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83473" y="7362790"/>
            <a:ext cx="2989211" cy="93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flexible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scalable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time-series data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30345" y="4289961"/>
            <a:ext cx="3027311" cy="75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</a:pPr>
            <a:r>
              <a:rPr lang="en-US" sz="2680">
                <a:solidFill>
                  <a:srgbClr val="FFFFFF"/>
                </a:solidFill>
                <a:latin typeface="Lato" panose="020F0502020204030203"/>
              </a:rPr>
              <a:t>Cloud Server and Database</a:t>
            </a:r>
            <a:endParaRPr lang="en-US" sz="2680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4725342" y="5863851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4697128" y="5553822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2791296" y="5727124"/>
            <a:ext cx="0" cy="121708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5622063" y="5417095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2647818" y="4818627"/>
            <a:ext cx="0" cy="1064773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9815936" y="5538900"/>
            <a:ext cx="0" cy="220845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668688" y="3305068"/>
            <a:ext cx="2283315" cy="2050978"/>
          </a:xfrm>
          <a:custGeom>
            <a:avLst/>
            <a:gdLst/>
            <a:ahLst/>
            <a:cxnLst/>
            <a:rect l="l" t="t" r="r" b="b"/>
            <a:pathLst>
              <a:path w="2283315" h="2050978">
                <a:moveTo>
                  <a:pt x="0" y="0"/>
                </a:moveTo>
                <a:lnTo>
                  <a:pt x="2283316" y="0"/>
                </a:lnTo>
                <a:lnTo>
                  <a:pt x="2283316" y="2050978"/>
                </a:lnTo>
                <a:lnTo>
                  <a:pt x="0" y="205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35037" y="3428359"/>
            <a:ext cx="1599898" cy="1804397"/>
          </a:xfrm>
          <a:custGeom>
            <a:avLst/>
            <a:gdLst/>
            <a:ahLst/>
            <a:cxnLst/>
            <a:rect l="l" t="t" r="r" b="b"/>
            <a:pathLst>
              <a:path w="1599898" h="1804397">
                <a:moveTo>
                  <a:pt x="0" y="0"/>
                </a:moveTo>
                <a:lnTo>
                  <a:pt x="1599898" y="0"/>
                </a:lnTo>
                <a:lnTo>
                  <a:pt x="1599898" y="1804396"/>
                </a:lnTo>
                <a:lnTo>
                  <a:pt x="0" y="180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866907" y="3761043"/>
            <a:ext cx="1510312" cy="1139027"/>
          </a:xfrm>
          <a:custGeom>
            <a:avLst/>
            <a:gdLst/>
            <a:ahLst/>
            <a:cxnLst/>
            <a:rect l="l" t="t" r="r" b="b"/>
            <a:pathLst>
              <a:path w="1510312" h="1139027">
                <a:moveTo>
                  <a:pt x="0" y="0"/>
                </a:moveTo>
                <a:lnTo>
                  <a:pt x="1510313" y="0"/>
                </a:lnTo>
                <a:lnTo>
                  <a:pt x="1510313" y="1139028"/>
                </a:lnTo>
                <a:lnTo>
                  <a:pt x="0" y="113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4755626" y="2995111"/>
            <a:ext cx="2886959" cy="2793133"/>
            <a:chOff x="0" y="0"/>
            <a:chExt cx="3849279" cy="37241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49279" cy="3724178"/>
            </a:xfrm>
            <a:custGeom>
              <a:avLst/>
              <a:gdLst/>
              <a:ahLst/>
              <a:cxnLst/>
              <a:rect l="l" t="t" r="r" b="b"/>
              <a:pathLst>
                <a:path w="3849279" h="3724178">
                  <a:moveTo>
                    <a:pt x="0" y="0"/>
                  </a:moveTo>
                  <a:lnTo>
                    <a:pt x="3849279" y="0"/>
                  </a:lnTo>
                  <a:lnTo>
                    <a:pt x="3849279" y="3724178"/>
                  </a:lnTo>
                  <a:lnTo>
                    <a:pt x="0" y="3724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5376770">
              <a:off x="994104" y="-443513"/>
              <a:ext cx="1861071" cy="2949824"/>
            </a:xfrm>
            <a:custGeom>
              <a:avLst/>
              <a:gdLst/>
              <a:ahLst/>
              <a:cxnLst/>
              <a:rect l="l" t="t" r="r" b="b"/>
              <a:pathLst>
                <a:path w="1861071" h="2949824">
                  <a:moveTo>
                    <a:pt x="0" y="0"/>
                  </a:moveTo>
                  <a:lnTo>
                    <a:pt x="1861071" y="0"/>
                  </a:lnTo>
                  <a:lnTo>
                    <a:pt x="1861071" y="2949825"/>
                  </a:lnTo>
                  <a:lnTo>
                    <a:pt x="0" y="2949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1153609" y="3428359"/>
            <a:ext cx="2950317" cy="1804397"/>
          </a:xfrm>
          <a:custGeom>
            <a:avLst/>
            <a:gdLst/>
            <a:ahLst/>
            <a:cxnLst/>
            <a:rect l="l" t="t" r="r" b="b"/>
            <a:pathLst>
              <a:path w="2950317" h="1804397">
                <a:moveTo>
                  <a:pt x="0" y="0"/>
                </a:moveTo>
                <a:lnTo>
                  <a:pt x="2950317" y="0"/>
                </a:lnTo>
                <a:lnTo>
                  <a:pt x="2950317" y="1804396"/>
                </a:lnTo>
                <a:lnTo>
                  <a:pt x="0" y="18043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449571" y="3735603"/>
            <a:ext cx="1499070" cy="73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645">
                <a:solidFill>
                  <a:srgbClr val="FFFFFF"/>
                </a:solidFill>
                <a:latin typeface="Lato" panose="020F0502020204030203"/>
              </a:rPr>
              <a:t>Front and Back end</a:t>
            </a:r>
            <a:endParaRPr lang="en-US" sz="2645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12.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Tech Stack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88863" y="7226063"/>
            <a:ext cx="2642967" cy="93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declarative syntax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component-based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React Native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03926" y="7226063"/>
            <a:ext cx="2998175" cy="932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real-time and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bidirectional communication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02280" y="8020913"/>
            <a:ext cx="2989211" cy="12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non-blocking I/O model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scalable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large number of connections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76927" y="6371710"/>
            <a:ext cx="3503681" cy="1237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web application framework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robust and scalable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routing and request processing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3856476" y="5727124"/>
            <a:ext cx="0" cy="121708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088234" y="5727124"/>
            <a:ext cx="0" cy="121708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292509" y="3241228"/>
            <a:ext cx="3702982" cy="3702982"/>
          </a:xfrm>
          <a:custGeom>
            <a:avLst/>
            <a:gdLst/>
            <a:ahLst/>
            <a:cxnLst/>
            <a:rect l="l" t="t" r="r" b="b"/>
            <a:pathLst>
              <a:path w="3702982" h="3702982">
                <a:moveTo>
                  <a:pt x="0" y="0"/>
                </a:moveTo>
                <a:lnTo>
                  <a:pt x="3702982" y="0"/>
                </a:lnTo>
                <a:lnTo>
                  <a:pt x="3702982" y="3702982"/>
                </a:lnTo>
                <a:lnTo>
                  <a:pt x="0" y="3702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99682" y="3561304"/>
            <a:ext cx="1767081" cy="1952576"/>
          </a:xfrm>
          <a:custGeom>
            <a:avLst/>
            <a:gdLst/>
            <a:ahLst/>
            <a:cxnLst/>
            <a:rect l="l" t="t" r="r" b="b"/>
            <a:pathLst>
              <a:path w="1767081" h="1952576">
                <a:moveTo>
                  <a:pt x="0" y="0"/>
                </a:moveTo>
                <a:lnTo>
                  <a:pt x="1767081" y="0"/>
                </a:lnTo>
                <a:lnTo>
                  <a:pt x="1767081" y="1952576"/>
                </a:lnTo>
                <a:lnTo>
                  <a:pt x="0" y="195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92896" y="3464519"/>
            <a:ext cx="1952576" cy="1952576"/>
          </a:xfrm>
          <a:custGeom>
            <a:avLst/>
            <a:gdLst/>
            <a:ahLst/>
            <a:cxnLst/>
            <a:rect l="l" t="t" r="r" b="b"/>
            <a:pathLst>
              <a:path w="1952576" h="1952576">
                <a:moveTo>
                  <a:pt x="0" y="0"/>
                </a:moveTo>
                <a:lnTo>
                  <a:pt x="1952576" y="0"/>
                </a:lnTo>
                <a:lnTo>
                  <a:pt x="1952576" y="1952576"/>
                </a:lnTo>
                <a:lnTo>
                  <a:pt x="0" y="1952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394465" y="4734063"/>
            <a:ext cx="1499070" cy="73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5"/>
              </a:lnSpc>
            </a:pPr>
            <a:r>
              <a:rPr lang="en-US" sz="2645">
                <a:solidFill>
                  <a:srgbClr val="FFFFFF"/>
                </a:solidFill>
                <a:latin typeface="Lato" panose="020F0502020204030203"/>
              </a:rPr>
              <a:t>Micro-controller</a:t>
            </a:r>
            <a:endParaRPr lang="en-US" sz="2645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13.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Tech Stack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54042" y="7364617"/>
            <a:ext cx="2935946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For ESP32NODEMCU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0097" y="7530863"/>
            <a:ext cx="2998175" cy="32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For RaspberryPi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5741367"/>
            <a:ext cx="3705371" cy="2762185"/>
          </a:xfrm>
          <a:custGeom>
            <a:avLst/>
            <a:gdLst/>
            <a:ahLst/>
            <a:cxnLst/>
            <a:rect l="l" t="t" r="r" b="b"/>
            <a:pathLst>
              <a:path w="3705371" h="2762185">
                <a:moveTo>
                  <a:pt x="0" y="0"/>
                </a:moveTo>
                <a:lnTo>
                  <a:pt x="3705371" y="0"/>
                </a:lnTo>
                <a:lnTo>
                  <a:pt x="3705371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>
            <a:off x="5000727" y="7141509"/>
            <a:ext cx="2231210" cy="0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1325562"/>
            <a:ext cx="10957106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Communication Technologies 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259097"/>
            <a:ext cx="9279989" cy="1483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</a:p>
          <a:p>
            <a:pPr>
              <a:lnSpc>
                <a:spcPts val="2890"/>
              </a:lnSpc>
            </a:pPr>
            <a:r>
              <a:rPr lang="en-US" sz="2630">
                <a:solidFill>
                  <a:srgbClr val="081F32"/>
                </a:solidFill>
                <a:latin typeface="Lato" panose="020F0502020204030203"/>
              </a:rPr>
              <a:t>Data  communication primarily occurs between the Central Hub and Sensors, as well as between the Central Hub ,Server and the Application.</a:t>
            </a:r>
            <a:endParaRPr lang="en-US" sz="263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1937" y="6400114"/>
            <a:ext cx="8646728" cy="210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850" lvl="1" indent="-28892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675">
                <a:solidFill>
                  <a:srgbClr val="081F32"/>
                </a:solidFill>
                <a:latin typeface="Lato" panose="020F0502020204030203"/>
              </a:rPr>
              <a:t>High Data Transfer Speed</a:t>
            </a:r>
            <a:endParaRPr lang="en-US" sz="2675">
              <a:solidFill>
                <a:srgbClr val="081F32"/>
              </a:solidFill>
              <a:latin typeface="Lato" panose="020F0502020204030203"/>
            </a:endParaRPr>
          </a:p>
          <a:p>
            <a:pPr marL="577850" lvl="1" indent="-28892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675">
                <a:solidFill>
                  <a:srgbClr val="081F32"/>
                </a:solidFill>
                <a:latin typeface="Lato" panose="020F0502020204030203"/>
              </a:rPr>
              <a:t>Extended Range</a:t>
            </a:r>
            <a:endParaRPr lang="en-US" sz="2675">
              <a:solidFill>
                <a:srgbClr val="081F32"/>
              </a:solidFill>
              <a:latin typeface="Lato" panose="020F0502020204030203"/>
            </a:endParaRPr>
          </a:p>
          <a:p>
            <a:pPr marL="577850" lvl="1" indent="-28892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675">
                <a:solidFill>
                  <a:srgbClr val="081F32"/>
                </a:solidFill>
                <a:latin typeface="Lato" panose="020F0502020204030203"/>
              </a:rPr>
              <a:t>Multiple Connections</a:t>
            </a:r>
            <a:endParaRPr lang="en-US" sz="2675">
              <a:solidFill>
                <a:srgbClr val="081F32"/>
              </a:solidFill>
              <a:latin typeface="Lato" panose="020F0502020204030203"/>
            </a:endParaRPr>
          </a:p>
          <a:p>
            <a:pPr marL="577850" lvl="1" indent="-28892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675">
                <a:solidFill>
                  <a:srgbClr val="081F32"/>
                </a:solidFill>
                <a:latin typeface="Lato" panose="020F0502020204030203"/>
              </a:rPr>
              <a:t>Reliable Communication</a:t>
            </a:r>
            <a:endParaRPr lang="en-US" sz="2675">
              <a:solidFill>
                <a:srgbClr val="081F32"/>
              </a:solidFill>
              <a:latin typeface="Lato" panose="020F0502020204030203"/>
            </a:endParaRPr>
          </a:p>
          <a:p>
            <a:pPr>
              <a:lnSpc>
                <a:spcPts val="2390"/>
              </a:lnSpc>
            </a:pPr>
          </a:p>
          <a:p>
            <a:pPr>
              <a:lnSpc>
                <a:spcPts val="239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28700" y="4641849"/>
            <a:ext cx="7381019" cy="50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sz="3500">
                <a:solidFill>
                  <a:srgbClr val="081F32"/>
                </a:solidFill>
                <a:latin typeface="HK Grotesk Bold" panose="00000800000000000000"/>
              </a:rPr>
              <a:t>Main Communication Method</a:t>
            </a:r>
            <a:endParaRPr lang="en-US" sz="3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14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2524881" y="2509703"/>
            <a:ext cx="4474444" cy="3164669"/>
          </a:xfrm>
          <a:custGeom>
            <a:avLst/>
            <a:gdLst/>
            <a:ahLst/>
            <a:cxnLst/>
            <a:rect l="l" t="t" r="r" b="b"/>
            <a:pathLst>
              <a:path w="4474444" h="3164669">
                <a:moveTo>
                  <a:pt x="0" y="0"/>
                </a:moveTo>
                <a:lnTo>
                  <a:pt x="4474444" y="0"/>
                </a:lnTo>
                <a:lnTo>
                  <a:pt x="4474444" y="3164669"/>
                </a:lnTo>
                <a:lnTo>
                  <a:pt x="0" y="316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52" r="-2060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89330" y="2509703"/>
            <a:ext cx="5001260" cy="3540218"/>
          </a:xfrm>
          <a:custGeom>
            <a:avLst/>
            <a:gdLst/>
            <a:ahLst/>
            <a:cxnLst/>
            <a:rect l="l" t="t" r="r" b="b"/>
            <a:pathLst>
              <a:path w="5001260" h="3540218">
                <a:moveTo>
                  <a:pt x="0" y="0"/>
                </a:moveTo>
                <a:lnTo>
                  <a:pt x="5001260" y="0"/>
                </a:lnTo>
                <a:lnTo>
                  <a:pt x="5001260" y="3540218"/>
                </a:lnTo>
                <a:lnTo>
                  <a:pt x="0" y="354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654634"/>
            <a:ext cx="5299209" cy="55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900">
                <a:solidFill>
                  <a:srgbClr val="081F32"/>
                </a:solidFill>
                <a:latin typeface="HK Grotesk Bold" panose="00000800000000000000"/>
              </a:rPr>
              <a:t>Protocols</a:t>
            </a:r>
            <a:endParaRPr lang="en-US" sz="39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9" name="AutoShape 9"/>
          <p:cNvSpPr/>
          <p:nvPr/>
        </p:nvSpPr>
        <p:spPr>
          <a:xfrm flipH="1" flipV="1">
            <a:off x="9124950" y="2509703"/>
            <a:ext cx="0" cy="6121902"/>
          </a:xfrm>
          <a:prstGeom prst="line">
            <a:avLst/>
          </a:prstGeom>
          <a:ln w="1905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5953956"/>
            <a:ext cx="7547744" cy="283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Transmission between Nodes &amp; Central Hub , Server &amp; Central Hub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>
              <a:lnSpc>
                <a:spcPts val="2860"/>
              </a:lnSpc>
            </a:pPr>
          </a:p>
          <a:p>
            <a:pPr marL="561340" lvl="1" indent="-280670">
              <a:lnSpc>
                <a:spcPts val="286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Real-Time Communication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 marL="561340" lvl="1" indent="-280670">
              <a:lnSpc>
                <a:spcPts val="286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Reduced Latency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 marL="561340" lvl="1" indent="-280670">
              <a:lnSpc>
                <a:spcPts val="286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Minimized Data Transfer Overhead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>
              <a:lnSpc>
                <a:spcPts val="2610"/>
              </a:lnSpc>
            </a:pPr>
          </a:p>
          <a:p>
            <a:pPr>
              <a:lnSpc>
                <a:spcPts val="261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092819" y="6030156"/>
            <a:ext cx="7547744" cy="235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Transmission between Server  &amp; Display unit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>
              <a:lnSpc>
                <a:spcPts val="2610"/>
              </a:lnSpc>
            </a:pPr>
          </a:p>
          <a:p>
            <a:pPr marL="513080" lvl="1" indent="-256540">
              <a:lnSpc>
                <a:spcPts val="2610"/>
              </a:lnSpc>
              <a:buFont typeface="Arial" panose="020B0604020202020204"/>
              <a:buChar char="•"/>
            </a:pPr>
            <a:r>
              <a:rPr lang="en-US" sz="2375">
                <a:solidFill>
                  <a:srgbClr val="081F32"/>
                </a:solidFill>
                <a:latin typeface="Lato" panose="020F0502020204030203"/>
              </a:rPr>
              <a:t>Standard and widely supported protocol.</a:t>
            </a:r>
            <a:endParaRPr lang="en-US" sz="2375">
              <a:solidFill>
                <a:srgbClr val="081F32"/>
              </a:solidFill>
              <a:latin typeface="Lato" panose="020F0502020204030203"/>
            </a:endParaRPr>
          </a:p>
          <a:p>
            <a:pPr marL="513080" lvl="1" indent="-256540">
              <a:lnSpc>
                <a:spcPts val="2610"/>
              </a:lnSpc>
              <a:buFont typeface="Arial" panose="020B0604020202020204"/>
              <a:buChar char="•"/>
            </a:pPr>
            <a:r>
              <a:rPr lang="en-US" sz="2375">
                <a:solidFill>
                  <a:srgbClr val="081F32"/>
                </a:solidFill>
                <a:latin typeface="Lato" panose="020F0502020204030203"/>
              </a:rPr>
              <a:t>RESTful APIs</a:t>
            </a:r>
            <a:endParaRPr lang="en-US" sz="2375">
              <a:solidFill>
                <a:srgbClr val="081F32"/>
              </a:solidFill>
              <a:latin typeface="Lato" panose="020F0502020204030203"/>
            </a:endParaRPr>
          </a:p>
          <a:p>
            <a:pPr marL="561340" lvl="1" indent="-280670">
              <a:lnSpc>
                <a:spcPts val="286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81F32"/>
                </a:solidFill>
                <a:latin typeface="Lato" panose="020F0502020204030203"/>
              </a:rPr>
              <a:t>Security (HTTPS)</a:t>
            </a:r>
            <a:endParaRPr lang="en-US" sz="2600">
              <a:solidFill>
                <a:srgbClr val="081F32"/>
              </a:solidFill>
              <a:latin typeface="Lato" panose="020F0502020204030203"/>
            </a:endParaRPr>
          </a:p>
          <a:p>
            <a:pPr>
              <a:lnSpc>
                <a:spcPts val="2610"/>
              </a:lnSpc>
            </a:pPr>
          </a:p>
          <a:p>
            <a:pPr>
              <a:lnSpc>
                <a:spcPts val="261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15.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570151" y="270511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667065" y="9292077"/>
            <a:ext cx="592235" cy="23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16.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17991" y="1482660"/>
            <a:ext cx="6452018" cy="198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0"/>
              </a:lnSpc>
            </a:pPr>
            <a:r>
              <a:rPr lang="en-US" sz="7080">
                <a:solidFill>
                  <a:srgbClr val="000000"/>
                </a:solidFill>
                <a:latin typeface="Lato Bold" panose="020F0502020204030203"/>
              </a:rPr>
              <a:t>Hardware Stack</a:t>
            </a:r>
            <a:endParaRPr lang="en-US" sz="7080">
              <a:solidFill>
                <a:srgbClr val="000000"/>
              </a:solidFill>
              <a:latin typeface="Lato Bold" panose="020F0502020204030203"/>
            </a:endParaRPr>
          </a:p>
          <a:p>
            <a:pPr algn="ctr">
              <a:lnSpc>
                <a:spcPts val="7790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5281110" y="3489674"/>
            <a:ext cx="8289040" cy="37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3460" lvl="1" indent="-506730">
              <a:lnSpc>
                <a:spcPts val="10280"/>
              </a:lnSpc>
              <a:buFont typeface="Arial" panose="020B0604020202020204"/>
              <a:buChar char="•"/>
            </a:pPr>
            <a:r>
              <a:rPr lang="en-US" sz="4695">
                <a:solidFill>
                  <a:srgbClr val="000000"/>
                </a:solidFill>
                <a:latin typeface="Lato" panose="020F0502020204030203"/>
              </a:rPr>
              <a:t>Attendance Tracking Unit</a:t>
            </a:r>
            <a:endParaRPr lang="en-US" sz="4695">
              <a:solidFill>
                <a:srgbClr val="000000"/>
              </a:solidFill>
              <a:latin typeface="Lato" panose="020F0502020204030203"/>
            </a:endParaRPr>
          </a:p>
          <a:p>
            <a:pPr marL="1013460" lvl="1" indent="-506730">
              <a:lnSpc>
                <a:spcPts val="10280"/>
              </a:lnSpc>
              <a:buFont typeface="Arial" panose="020B0604020202020204"/>
              <a:buChar char="•"/>
            </a:pPr>
            <a:r>
              <a:rPr lang="en-US" sz="4695">
                <a:solidFill>
                  <a:srgbClr val="000000"/>
                </a:solidFill>
                <a:latin typeface="Lato" panose="020F0502020204030203"/>
              </a:rPr>
              <a:t>Central Hub</a:t>
            </a:r>
            <a:endParaRPr lang="en-US" sz="4695">
              <a:solidFill>
                <a:srgbClr val="000000"/>
              </a:solidFill>
              <a:latin typeface="Lato" panose="020F0502020204030203"/>
            </a:endParaRPr>
          </a:p>
          <a:p>
            <a:pPr marL="1013460" lvl="1" indent="-506730">
              <a:lnSpc>
                <a:spcPts val="10280"/>
              </a:lnSpc>
              <a:buFont typeface="Arial" panose="020B0604020202020204"/>
              <a:buChar char="•"/>
            </a:pPr>
            <a:r>
              <a:rPr lang="en-US" sz="4695">
                <a:solidFill>
                  <a:srgbClr val="000000"/>
                </a:solidFill>
                <a:latin typeface="Lato" panose="020F0502020204030203"/>
              </a:rPr>
              <a:t>Information Unit</a:t>
            </a:r>
            <a:endParaRPr lang="en-US" sz="4695">
              <a:solidFill>
                <a:srgbClr val="000000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2791296" y="5863851"/>
            <a:ext cx="0" cy="121708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6214229" y="5553822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8795136" y="5553822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7553051" y="2776787"/>
            <a:ext cx="2903271" cy="2903271"/>
          </a:xfrm>
          <a:custGeom>
            <a:avLst/>
            <a:gdLst/>
            <a:ahLst/>
            <a:cxnLst/>
            <a:rect l="l" t="t" r="r" b="b"/>
            <a:pathLst>
              <a:path w="2903271" h="2903271">
                <a:moveTo>
                  <a:pt x="0" y="0"/>
                </a:moveTo>
                <a:lnTo>
                  <a:pt x="2903271" y="0"/>
                </a:lnTo>
                <a:lnTo>
                  <a:pt x="2903271" y="2903271"/>
                </a:lnTo>
                <a:lnTo>
                  <a:pt x="0" y="2903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51186" y="2776787"/>
            <a:ext cx="3716304" cy="2475988"/>
          </a:xfrm>
          <a:custGeom>
            <a:avLst/>
            <a:gdLst/>
            <a:ahLst/>
            <a:cxnLst/>
            <a:rect l="l" t="t" r="r" b="b"/>
            <a:pathLst>
              <a:path w="3716304" h="2475988">
                <a:moveTo>
                  <a:pt x="0" y="0"/>
                </a:moveTo>
                <a:lnTo>
                  <a:pt x="3716304" y="0"/>
                </a:lnTo>
                <a:lnTo>
                  <a:pt x="3716304" y="2475988"/>
                </a:lnTo>
                <a:lnTo>
                  <a:pt x="0" y="2475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261209"/>
            <a:ext cx="3847548" cy="3847548"/>
          </a:xfrm>
          <a:custGeom>
            <a:avLst/>
            <a:gdLst/>
            <a:ahLst/>
            <a:cxnLst/>
            <a:rect l="l" t="t" r="r" b="b"/>
            <a:pathLst>
              <a:path w="3847548" h="3847548">
                <a:moveTo>
                  <a:pt x="0" y="0"/>
                </a:moveTo>
                <a:lnTo>
                  <a:pt x="3847548" y="0"/>
                </a:lnTo>
                <a:lnTo>
                  <a:pt x="3847548" y="3847548"/>
                </a:lnTo>
                <a:lnTo>
                  <a:pt x="0" y="3847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17.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45361" y="1824647"/>
            <a:ext cx="963761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Attendance Tracking Unit 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614733" y="7779829"/>
            <a:ext cx="3673267" cy="62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Non- volatility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Unlimited writing cycles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62551" y="7605054"/>
            <a:ext cx="4120427" cy="802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327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Contact-less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27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Automation and efficiency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78803" y="7305640"/>
            <a:ext cx="4492497" cy="15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Wireless connectivity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GPIO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dual core architecture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>
              <a:lnSpc>
                <a:spcPts val="3035"/>
              </a:lnSpc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14431088" y="5646144"/>
            <a:ext cx="1678250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flash Memory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04686" y="5707131"/>
            <a:ext cx="2119950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UHF RFID reader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97441" y="5646144"/>
            <a:ext cx="2390605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ESP32 NODEMCU 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9163050" y="6472395"/>
            <a:ext cx="0" cy="1217087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7220226" y="2624847"/>
            <a:ext cx="3847548" cy="3847548"/>
          </a:xfrm>
          <a:custGeom>
            <a:avLst/>
            <a:gdLst/>
            <a:ahLst/>
            <a:cxnLst/>
            <a:rect l="l" t="t" r="r" b="b"/>
            <a:pathLst>
              <a:path w="3847548" h="3847548">
                <a:moveTo>
                  <a:pt x="0" y="0"/>
                </a:moveTo>
                <a:lnTo>
                  <a:pt x="3847548" y="0"/>
                </a:lnTo>
                <a:lnTo>
                  <a:pt x="3847548" y="3847548"/>
                </a:lnTo>
                <a:lnTo>
                  <a:pt x="0" y="3847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18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45361" y="1824647"/>
            <a:ext cx="963761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Central Hub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60593" y="8053545"/>
            <a:ext cx="4492497" cy="151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Wireless connectivity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peripheral set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dual core architecture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  <a:p>
            <a:pPr marL="471170" lvl="1" indent="-235585">
              <a:lnSpc>
                <a:spcPts val="3035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Low power consumption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86258" y="4391900"/>
            <a:ext cx="2390605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ESP32 NODEMCU 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6195001" y="5584622"/>
            <a:ext cx="0" cy="1593534"/>
          </a:xfrm>
          <a:prstGeom prst="line">
            <a:avLst/>
          </a:prstGeom>
          <a:ln w="38100" cap="flat">
            <a:solidFill>
              <a:srgbClr val="0963CD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396792" y="2609850"/>
            <a:ext cx="2827109" cy="2827109"/>
          </a:xfrm>
          <a:custGeom>
            <a:avLst/>
            <a:gdLst/>
            <a:ahLst/>
            <a:cxnLst/>
            <a:rect l="l" t="t" r="r" b="b"/>
            <a:pathLst>
              <a:path w="2827109" h="2827109">
                <a:moveTo>
                  <a:pt x="0" y="0"/>
                </a:moveTo>
                <a:lnTo>
                  <a:pt x="2827108" y="0"/>
                </a:lnTo>
                <a:lnTo>
                  <a:pt x="2827108" y="2827109"/>
                </a:lnTo>
                <a:lnTo>
                  <a:pt x="0" y="2827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4733" y="2462187"/>
            <a:ext cx="3122436" cy="3122436"/>
          </a:xfrm>
          <a:custGeom>
            <a:avLst/>
            <a:gdLst/>
            <a:ahLst/>
            <a:cxnLst/>
            <a:rect l="l" t="t" r="r" b="b"/>
            <a:pathLst>
              <a:path w="3122436" h="3122436">
                <a:moveTo>
                  <a:pt x="0" y="0"/>
                </a:moveTo>
                <a:lnTo>
                  <a:pt x="3122435" y="0"/>
                </a:lnTo>
                <a:lnTo>
                  <a:pt x="3122435" y="3122435"/>
                </a:lnTo>
                <a:lnTo>
                  <a:pt x="0" y="3122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8166875" y="1787492"/>
            <a:ext cx="2778947" cy="4176014"/>
          </a:xfrm>
          <a:custGeom>
            <a:avLst/>
            <a:gdLst/>
            <a:ahLst/>
            <a:cxnLst/>
            <a:rect l="l" t="t" r="r" b="b"/>
            <a:pathLst>
              <a:path w="2778947" h="4176014">
                <a:moveTo>
                  <a:pt x="0" y="0"/>
                </a:moveTo>
                <a:lnTo>
                  <a:pt x="2778947" y="0"/>
                </a:lnTo>
                <a:lnTo>
                  <a:pt x="2778947" y="4176014"/>
                </a:lnTo>
                <a:lnTo>
                  <a:pt x="0" y="417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19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Information Unit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26549" y="7416281"/>
            <a:ext cx="3673267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Low cost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77477" y="5427891"/>
            <a:ext cx="1547574" cy="32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 RFID reader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26549" y="5827509"/>
            <a:ext cx="898603" cy="32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Display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672369" y="5827509"/>
            <a:ext cx="1767959" cy="32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180">
                <a:solidFill>
                  <a:srgbClr val="000000"/>
                </a:solidFill>
                <a:latin typeface="Lato" panose="020F0502020204030203"/>
              </a:rPr>
              <a:t>Raspberry Pi 3</a:t>
            </a:r>
            <a:endParaRPr lang="en-US" sz="2180">
              <a:solidFill>
                <a:srgbClr val="000000"/>
              </a:solidFill>
              <a:latin typeface="Lato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719715" y="6882903"/>
            <a:ext cx="3673267" cy="93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Processing Power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Inbuilt HDMI port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compacted size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6792" y="6882903"/>
            <a:ext cx="3673267" cy="93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Low cost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Unique Identifier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  <a:p>
            <a:pPr marL="471170" lvl="1" indent="-235585">
              <a:lnSpc>
                <a:spcPts val="2400"/>
              </a:lnSpc>
              <a:buFont typeface="Arial" panose="020B0604020202020204"/>
              <a:buChar char="•"/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compacted size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9705"/>
              <a:ext cx="2187396" cy="497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0"/>
                </a:lnSpc>
              </a:pPr>
              <a:r>
                <a:rPr lang="en-US" sz="27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028700" y="5911172"/>
            <a:ext cx="1716954" cy="171694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6493228" y="5911172"/>
            <a:ext cx="1716954" cy="171694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1028700" y="3592151"/>
            <a:ext cx="1716954" cy="171694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 rot="54000">
              <a:off x="-27151" y="-27151"/>
              <a:ext cx="6404301" cy="6404277"/>
            </a:xfrm>
            <a:custGeom>
              <a:avLst/>
              <a:gdLst/>
              <a:ahLst/>
              <a:cxnLst/>
              <a:rect l="l" t="t" r="r" b="b"/>
              <a:pathLst>
                <a:path w="6404301" h="6404277">
                  <a:moveTo>
                    <a:pt x="6376760" y="3152306"/>
                  </a:moveTo>
                  <a:cubicBezTo>
                    <a:pt x="6404302" y="4905515"/>
                    <a:pt x="5005282" y="6349191"/>
                    <a:pt x="3252022" y="6376734"/>
                  </a:cubicBezTo>
                  <a:cubicBezTo>
                    <a:pt x="1498736" y="6404277"/>
                    <a:pt x="55085" y="5005256"/>
                    <a:pt x="27543" y="3252047"/>
                  </a:cubicBezTo>
                  <a:cubicBezTo>
                    <a:pt x="0" y="1498749"/>
                    <a:pt x="1398995" y="55085"/>
                    <a:pt x="3152280" y="27543"/>
                  </a:cubicBezTo>
                  <a:cubicBezTo>
                    <a:pt x="4905566" y="0"/>
                    <a:pt x="6349217" y="1399008"/>
                    <a:pt x="6376760" y="3152306"/>
                  </a:cubicBezTo>
                  <a:close/>
                </a:path>
              </a:pathLst>
            </a:custGeom>
            <a:blipFill>
              <a:blip r:embed="rId5"/>
              <a:stretch>
                <a:fillRect l="-2632" b="-157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1955679" y="3592151"/>
            <a:ext cx="1716954" cy="1716947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154" r="-2154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991827" y="4063910"/>
            <a:ext cx="350115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81F32"/>
                </a:solidFill>
                <a:latin typeface="HK Grotesk Medium" panose="00000600000000000000"/>
              </a:rPr>
              <a:t>Ravindu Abesinghe</a:t>
            </a:r>
            <a:endParaRPr lang="en-US" sz="3000">
              <a:solidFill>
                <a:srgbClr val="081F32"/>
              </a:solidFill>
              <a:latin typeface="HK Grotesk Medium" panose="00000600000000000000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 rot="0">
            <a:off x="6492983" y="3592151"/>
            <a:ext cx="1716954" cy="1716947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b="-3333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823083"/>
            <a:ext cx="7433794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081F32"/>
                </a:solidFill>
                <a:latin typeface="HK Grotesk Bold" panose="00000800000000000000"/>
              </a:rPr>
              <a:t>Meet Our Team</a:t>
            </a:r>
            <a:endParaRPr lang="en-US" sz="60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91827" y="6382930"/>
            <a:ext cx="261533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81F32"/>
                </a:solidFill>
                <a:latin typeface="HK Grotesk Medium" panose="00000600000000000000"/>
              </a:rPr>
              <a:t>Shenal Mendis</a:t>
            </a:r>
            <a:endParaRPr lang="en-US" sz="3000">
              <a:solidFill>
                <a:srgbClr val="081F32"/>
              </a:solidFill>
              <a:latin typeface="HK Grotesk Medium" panose="000006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456355" y="6382930"/>
            <a:ext cx="350140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81F32"/>
                </a:solidFill>
                <a:latin typeface="HK Grotesk Medium" panose="00000600000000000000"/>
              </a:rPr>
              <a:t>Prageeth Dananjaya</a:t>
            </a:r>
            <a:endParaRPr lang="en-US" sz="3000">
              <a:solidFill>
                <a:srgbClr val="081F32"/>
              </a:solidFill>
              <a:latin typeface="HK Grotesk Medium" panose="000006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918806" y="4063910"/>
            <a:ext cx="261533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81F32"/>
                </a:solidFill>
                <a:latin typeface="HK Grotesk Medium" panose="00000600000000000000"/>
              </a:rPr>
              <a:t>Nipuni Sathya</a:t>
            </a:r>
            <a:endParaRPr lang="en-US" sz="3000">
              <a:solidFill>
                <a:srgbClr val="081F32"/>
              </a:solidFill>
              <a:latin typeface="HK Grotesk Medium" panose="000006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91827" y="6735991"/>
            <a:ext cx="208010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963CD"/>
                </a:solidFill>
                <a:latin typeface="Lato Bold" panose="020F0502020204030203"/>
              </a:rPr>
              <a:t>E/19/240</a:t>
            </a:r>
            <a:endParaRPr lang="en-US" sz="2000">
              <a:solidFill>
                <a:srgbClr val="0963CD"/>
              </a:solidFill>
              <a:latin typeface="Lato Bold" panose="020F050202020403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456355" y="6735991"/>
            <a:ext cx="208010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963CD"/>
                </a:solidFill>
                <a:latin typeface="Lato Bold" panose="020F0502020204030203"/>
              </a:rPr>
              <a:t>E/19/431</a:t>
            </a:r>
            <a:endParaRPr lang="en-US" sz="2000">
              <a:solidFill>
                <a:srgbClr val="0963CD"/>
              </a:solidFill>
              <a:latin typeface="Lato Bold" panose="020F050202020403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991827" y="4416970"/>
            <a:ext cx="208010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963CD"/>
                </a:solidFill>
                <a:latin typeface="Lato Bold" panose="020F0502020204030203"/>
              </a:rPr>
              <a:t>E/19/004</a:t>
            </a:r>
            <a:endParaRPr lang="en-US" sz="2000">
              <a:solidFill>
                <a:srgbClr val="0963CD"/>
              </a:solidFill>
              <a:latin typeface="Lato Bold" panose="020F05020202040302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918806" y="4416970"/>
            <a:ext cx="208010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963CD"/>
                </a:solidFill>
                <a:latin typeface="Lato Bold" panose="020F0502020204030203"/>
              </a:rPr>
              <a:t>E/19/167</a:t>
            </a:r>
            <a:endParaRPr lang="en-US" sz="2000">
              <a:solidFill>
                <a:srgbClr val="0963CD"/>
              </a:solidFill>
              <a:latin typeface="Lato Bold" panose="020F0502020204030203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2.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456110" y="4063910"/>
            <a:ext cx="333866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081F32"/>
                </a:solidFill>
                <a:latin typeface="HK Grotesk Medium" panose="00000600000000000000"/>
              </a:rPr>
              <a:t>Nilakshi Induwara</a:t>
            </a:r>
            <a:endParaRPr lang="en-US" sz="3000">
              <a:solidFill>
                <a:srgbClr val="081F32"/>
              </a:solidFill>
              <a:latin typeface="HK Grotesk Medium" panose="000006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456110" y="4416970"/>
            <a:ext cx="208010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>
                <a:solidFill>
                  <a:srgbClr val="0963CD"/>
                </a:solidFill>
                <a:latin typeface="Lato Bold" panose="020F0502020204030203"/>
              </a:rPr>
              <a:t>E/19/028</a:t>
            </a:r>
            <a:endParaRPr lang="en-US" sz="2000">
              <a:solidFill>
                <a:srgbClr val="0963CD"/>
              </a:solidFill>
              <a:latin typeface="Lato Bold" panose="020F05020202040302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596351" cy="718991"/>
            <a:chOff x="0" y="0"/>
            <a:chExt cx="3461802" cy="958654"/>
          </a:xfrm>
        </p:grpSpPr>
        <p:sp>
          <p:nvSpPr>
            <p:cNvPr id="3" name="Freeform 3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963621" y="219959"/>
              <a:ext cx="2498181" cy="490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283135" y="3540758"/>
            <a:ext cx="17721730" cy="4614337"/>
          </a:xfrm>
          <a:custGeom>
            <a:avLst/>
            <a:gdLst/>
            <a:ahLst/>
            <a:cxnLst/>
            <a:rect l="l" t="t" r="r" b="b"/>
            <a:pathLst>
              <a:path w="17721730" h="4614337">
                <a:moveTo>
                  <a:pt x="0" y="0"/>
                </a:moveTo>
                <a:lnTo>
                  <a:pt x="17721730" y="0"/>
                </a:lnTo>
                <a:lnTo>
                  <a:pt x="17721730" y="4614337"/>
                </a:lnTo>
                <a:lnTo>
                  <a:pt x="0" y="4614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20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6786" y="1507278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Budget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2864084" y="4559759"/>
            <a:ext cx="4259733" cy="3190688"/>
          </a:xfrm>
          <a:custGeom>
            <a:avLst/>
            <a:gdLst/>
            <a:ahLst/>
            <a:cxnLst/>
            <a:rect l="l" t="t" r="r" b="b"/>
            <a:pathLst>
              <a:path w="4259733" h="3190688">
                <a:moveTo>
                  <a:pt x="0" y="0"/>
                </a:moveTo>
                <a:lnTo>
                  <a:pt x="4259733" y="0"/>
                </a:lnTo>
                <a:lnTo>
                  <a:pt x="4259733" y="3190688"/>
                </a:lnTo>
                <a:lnTo>
                  <a:pt x="0" y="319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39653" y="6702739"/>
            <a:ext cx="3362136" cy="2095416"/>
          </a:xfrm>
          <a:custGeom>
            <a:avLst/>
            <a:gdLst/>
            <a:ahLst/>
            <a:cxnLst/>
            <a:rect l="l" t="t" r="r" b="b"/>
            <a:pathLst>
              <a:path w="3362136" h="2095416">
                <a:moveTo>
                  <a:pt x="0" y="0"/>
                </a:moveTo>
                <a:lnTo>
                  <a:pt x="3362136" y="0"/>
                </a:lnTo>
                <a:lnTo>
                  <a:pt x="3362136" y="2095416"/>
                </a:lnTo>
                <a:lnTo>
                  <a:pt x="0" y="2095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" panose="00000500000000000000"/>
              </a:rPr>
              <a:t>21.</a:t>
            </a:r>
            <a:endParaRPr lang="en-US" sz="1730">
              <a:solidFill>
                <a:srgbClr val="1566A8"/>
              </a:solidFill>
              <a:latin typeface="HK Grotesk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Security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3199" y="3148330"/>
            <a:ext cx="7224930" cy="718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5"/>
              </a:lnSpc>
            </a:pPr>
            <a:r>
              <a:rPr lang="en-US" sz="3395">
                <a:solidFill>
                  <a:srgbClr val="000000"/>
                </a:solidFill>
                <a:latin typeface="Canva Sans Bold" panose="020B0803030501040103"/>
              </a:rPr>
              <a:t>Authentication </a:t>
            </a:r>
            <a:endParaRPr lang="en-US" sz="3395">
              <a:solidFill>
                <a:srgbClr val="000000"/>
              </a:solidFill>
              <a:latin typeface="Canva Sans Bold" panose="020B08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 AWS (Amazon IAM)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JSON Web Token (JWT) 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</a:pPr>
            <a:r>
              <a:rPr lang="en-US" sz="3395">
                <a:solidFill>
                  <a:srgbClr val="000000"/>
                </a:solidFill>
                <a:latin typeface="Canva Sans Bold" panose="020B0803030501040103"/>
              </a:rPr>
              <a:t>Data Encryption </a:t>
            </a:r>
            <a:endParaRPr lang="en-US" sz="3395">
              <a:solidFill>
                <a:srgbClr val="000000"/>
              </a:solidFill>
              <a:latin typeface="Canva Sans Bold" panose="020B08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 AWS (KMS)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 AWS IoT Core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JSON Web Encryption (JWE)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 HTTPS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216211" y="3148330"/>
            <a:ext cx="7224930" cy="1180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5"/>
              </a:lnSpc>
            </a:pPr>
            <a:r>
              <a:rPr lang="en-US" sz="3395">
                <a:solidFill>
                  <a:srgbClr val="000000"/>
                </a:solidFill>
                <a:latin typeface="Canva Sans Bold" panose="020B0803030501040103"/>
              </a:rPr>
              <a:t>Data Backup and Recovery </a:t>
            </a:r>
            <a:endParaRPr lang="en-US" sz="3395">
              <a:solidFill>
                <a:srgbClr val="000000"/>
              </a:solidFill>
              <a:latin typeface="Canva Sans Bold" panose="020B0803030501040103"/>
            </a:endParaRPr>
          </a:p>
          <a:p>
            <a:pPr marL="733425" lvl="1" indent="-366395">
              <a:lnSpc>
                <a:spcPts val="4755"/>
              </a:lnSpc>
              <a:buFont typeface="Arial" panose="020B0604020202020204"/>
              <a:buChar char="•"/>
            </a:pPr>
            <a:r>
              <a:rPr lang="en-US" sz="3395">
                <a:solidFill>
                  <a:srgbClr val="000000"/>
                </a:solidFill>
                <a:latin typeface="Canva Sans" panose="020B0503030501040103"/>
              </a:rPr>
              <a:t>AWS Backup</a:t>
            </a:r>
            <a:endParaRPr lang="en-US" sz="3395">
              <a:solidFill>
                <a:srgbClr val="000000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9705"/>
              <a:ext cx="2187396" cy="497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0"/>
                </a:lnSpc>
              </a:pPr>
              <a:r>
                <a:rPr lang="en-US" sz="27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7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7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8027930" y="2952750"/>
            <a:ext cx="2591318" cy="1810016"/>
            <a:chOff x="0" y="0"/>
            <a:chExt cx="15163800" cy="10591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2"/>
              <a:stretch>
                <a:fillRect l="-2419" r="-241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0912922" y="2952750"/>
            <a:ext cx="2591318" cy="1810016"/>
            <a:chOff x="0" y="0"/>
            <a:chExt cx="15163800" cy="10591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2386" r="-2386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1028700" y="2952750"/>
            <a:ext cx="6703630" cy="4682435"/>
            <a:chOff x="0" y="0"/>
            <a:chExt cx="15163800" cy="10591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419" r="-241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8006828" y="4999260"/>
            <a:ext cx="5476310" cy="2635925"/>
            <a:chOff x="0" y="0"/>
            <a:chExt cx="7301746" cy="351456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13900" b="13900"/>
            <a:stretch>
              <a:fillRect/>
            </a:stretch>
          </p:blipFill>
          <p:spPr>
            <a:xfrm>
              <a:off x="0" y="0"/>
              <a:ext cx="7301746" cy="3514567"/>
            </a:xfrm>
            <a:prstGeom prst="rect">
              <a:avLst/>
            </a:prstGeom>
          </p:spPr>
        </p:pic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10341357" y="4444513"/>
            <a:ext cx="849454" cy="84945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6"/>
              <a:stretch>
                <a:fillRect l="-86296" t="-21732" r="-92532" b="-2834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22.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Demonstration Plan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42292"/>
            <a:ext cx="3760099" cy="485775"/>
            <a:chOff x="0" y="0"/>
            <a:chExt cx="5013465" cy="6477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Finalize the Project Plan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28700" y="4567132"/>
            <a:ext cx="3760099" cy="485775"/>
            <a:chOff x="0" y="0"/>
            <a:chExt cx="5013465" cy="64770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Hardware Development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5020249" y="417120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020249" y="479604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4965193" y="4166444"/>
            <a:ext cx="633216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5588603" y="4790172"/>
            <a:ext cx="6500297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 rot="0">
            <a:off x="5020249" y="2942378"/>
            <a:ext cx="957044" cy="621393"/>
            <a:chOff x="0" y="0"/>
            <a:chExt cx="252061" cy="1636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Nov 20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Nov 26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6039062" y="2942378"/>
            <a:ext cx="957044" cy="621393"/>
            <a:chOff x="0" y="0"/>
            <a:chExt cx="252061" cy="1636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Nov 27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03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7057874" y="2942378"/>
            <a:ext cx="957044" cy="621393"/>
            <a:chOff x="0" y="0"/>
            <a:chExt cx="252061" cy="1636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04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10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8076686" y="2942378"/>
            <a:ext cx="957044" cy="621393"/>
            <a:chOff x="0" y="0"/>
            <a:chExt cx="252061" cy="1636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11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17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9095498" y="2942378"/>
            <a:ext cx="957044" cy="621393"/>
            <a:chOff x="0" y="0"/>
            <a:chExt cx="252061" cy="1636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18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24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10114310" y="2942378"/>
            <a:ext cx="957044" cy="621393"/>
            <a:chOff x="0" y="0"/>
            <a:chExt cx="252061" cy="1636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25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Dec 31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1133123" y="2942378"/>
            <a:ext cx="957044" cy="621393"/>
            <a:chOff x="0" y="0"/>
            <a:chExt cx="252061" cy="1636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01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07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12151935" y="2942378"/>
            <a:ext cx="961662" cy="621393"/>
            <a:chOff x="0" y="0"/>
            <a:chExt cx="253277" cy="1636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53277" cy="163659"/>
            </a:xfrm>
            <a:custGeom>
              <a:avLst/>
              <a:gdLst/>
              <a:ahLst/>
              <a:cxnLst/>
              <a:rect l="l" t="t" r="r" b="b"/>
              <a:pathLst>
                <a:path w="253277" h="163659">
                  <a:moveTo>
                    <a:pt x="0" y="0"/>
                  </a:moveTo>
                  <a:lnTo>
                    <a:pt x="253277" y="0"/>
                  </a:lnTo>
                  <a:lnTo>
                    <a:pt x="253277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253277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08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14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13170747" y="2942378"/>
            <a:ext cx="957044" cy="621393"/>
            <a:chOff x="0" y="0"/>
            <a:chExt cx="252061" cy="16365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15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21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 rot="0">
            <a:off x="14189559" y="2942378"/>
            <a:ext cx="957044" cy="621393"/>
            <a:chOff x="0" y="0"/>
            <a:chExt cx="252061" cy="16365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22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28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 rot="0">
            <a:off x="15208371" y="2942378"/>
            <a:ext cx="957044" cy="621393"/>
            <a:chOff x="0" y="0"/>
            <a:chExt cx="252061" cy="1636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2061" cy="163659"/>
            </a:xfrm>
            <a:custGeom>
              <a:avLst/>
              <a:gdLst/>
              <a:ahLst/>
              <a:cxnLst/>
              <a:rect l="l" t="t" r="r" b="b"/>
              <a:pathLst>
                <a:path w="252061" h="163659">
                  <a:moveTo>
                    <a:pt x="0" y="0"/>
                  </a:moveTo>
                  <a:lnTo>
                    <a:pt x="252061" y="0"/>
                  </a:lnTo>
                  <a:lnTo>
                    <a:pt x="252061" y="163659"/>
                  </a:lnTo>
                  <a:lnTo>
                    <a:pt x="0" y="163659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252061" cy="163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Jan 29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  <a:p>
              <a:pPr algn="ctr">
                <a:lnSpc>
                  <a:spcPts val="1835"/>
                </a:lnSpc>
              </a:pPr>
              <a:r>
                <a:rPr lang="en-US" sz="1580">
                  <a:solidFill>
                    <a:srgbClr val="FFFFFF"/>
                  </a:solidFill>
                  <a:latin typeface="HK Grotesk" panose="00000500000000000000"/>
                </a:rPr>
                <a:t>Feb 02</a:t>
              </a:r>
              <a:endParaRPr lang="en-US" sz="15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 rot="0">
            <a:off x="1028700" y="5191972"/>
            <a:ext cx="3760099" cy="485775"/>
            <a:chOff x="0" y="0"/>
            <a:chExt cx="5013465" cy="647700"/>
          </a:xfrm>
        </p:grpSpPr>
        <p:sp>
          <p:nvSpPr>
            <p:cNvPr id="46" name="AutoShape 46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Software Development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48" name="AutoShape 48"/>
          <p:cNvSpPr/>
          <p:nvPr/>
        </p:nvSpPr>
        <p:spPr>
          <a:xfrm>
            <a:off x="5020249" y="542088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 flipV="1">
            <a:off x="5598108" y="5416124"/>
            <a:ext cx="8127462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0" name="Group 50"/>
          <p:cNvGrpSpPr/>
          <p:nvPr/>
        </p:nvGrpSpPr>
        <p:grpSpPr>
          <a:xfrm rot="0">
            <a:off x="1028700" y="5816812"/>
            <a:ext cx="3760099" cy="485775"/>
            <a:chOff x="0" y="0"/>
            <a:chExt cx="5013465" cy="647700"/>
          </a:xfrm>
        </p:grpSpPr>
        <p:sp>
          <p:nvSpPr>
            <p:cNvPr id="51" name="AutoShape 51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Integration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53" name="AutoShape 53"/>
          <p:cNvSpPr/>
          <p:nvPr/>
        </p:nvSpPr>
        <p:spPr>
          <a:xfrm>
            <a:off x="5020249" y="604572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 flipV="1">
            <a:off x="12186481" y="6059700"/>
            <a:ext cx="2448762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 rot="0">
            <a:off x="1028700" y="6441652"/>
            <a:ext cx="3760099" cy="485775"/>
            <a:chOff x="0" y="0"/>
            <a:chExt cx="5013465" cy="647700"/>
          </a:xfrm>
        </p:grpSpPr>
        <p:sp>
          <p:nvSpPr>
            <p:cNvPr id="56" name="AutoShape 56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Testing and QA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58" name="AutoShape 58"/>
          <p:cNvSpPr/>
          <p:nvPr/>
        </p:nvSpPr>
        <p:spPr>
          <a:xfrm>
            <a:off x="5020249" y="667056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59"/>
          <p:cNvSpPr/>
          <p:nvPr/>
        </p:nvSpPr>
        <p:spPr>
          <a:xfrm>
            <a:off x="12186481" y="6665804"/>
            <a:ext cx="3021891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0" name="Group 60"/>
          <p:cNvGrpSpPr/>
          <p:nvPr/>
        </p:nvGrpSpPr>
        <p:grpSpPr>
          <a:xfrm rot="0">
            <a:off x="1028700" y="7066492"/>
            <a:ext cx="3760099" cy="485775"/>
            <a:chOff x="0" y="0"/>
            <a:chExt cx="5013465" cy="647700"/>
          </a:xfrm>
        </p:grpSpPr>
        <p:sp>
          <p:nvSpPr>
            <p:cNvPr id="61" name="AutoShape 61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Documentation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63" name="AutoShape 63"/>
          <p:cNvSpPr/>
          <p:nvPr/>
        </p:nvSpPr>
        <p:spPr>
          <a:xfrm>
            <a:off x="5020249" y="729540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>
            <a:off x="8971799" y="7290644"/>
            <a:ext cx="6248668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5" name="Group 65"/>
          <p:cNvGrpSpPr/>
          <p:nvPr/>
        </p:nvGrpSpPr>
        <p:grpSpPr>
          <a:xfrm rot="0">
            <a:off x="1028700" y="7695142"/>
            <a:ext cx="3760099" cy="485775"/>
            <a:chOff x="0" y="0"/>
            <a:chExt cx="5013465" cy="647700"/>
          </a:xfrm>
        </p:grpSpPr>
        <p:sp>
          <p:nvSpPr>
            <p:cNvPr id="66" name="AutoShape 66"/>
            <p:cNvSpPr/>
            <p:nvPr/>
          </p:nvSpPr>
          <p:spPr>
            <a:xfrm>
              <a:off x="0" y="0"/>
              <a:ext cx="5013465" cy="0"/>
            </a:xfrm>
            <a:prstGeom prst="line">
              <a:avLst/>
            </a:prstGeom>
            <a:ln w="647700" cap="flat">
              <a:solidFill>
                <a:srgbClr val="F4F4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386790" y="95673"/>
              <a:ext cx="4245111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81F32"/>
                  </a:solidFill>
                  <a:latin typeface="HK Grotesk" panose="00000500000000000000"/>
                </a:rPr>
                <a:t>Refine and bug-fixing</a:t>
              </a:r>
              <a:endParaRPr lang="en-US" sz="1900">
                <a:solidFill>
                  <a:srgbClr val="081F32"/>
                </a:solidFill>
                <a:latin typeface="HK Grotesk" panose="00000500000000000000"/>
              </a:endParaRPr>
            </a:p>
          </p:txBody>
        </p:sp>
      </p:grpSp>
      <p:sp>
        <p:nvSpPr>
          <p:cNvPr id="68" name="AutoShape 68"/>
          <p:cNvSpPr/>
          <p:nvPr/>
        </p:nvSpPr>
        <p:spPr>
          <a:xfrm>
            <a:off x="5020249" y="7924056"/>
            <a:ext cx="11155959" cy="6987"/>
          </a:xfrm>
          <a:prstGeom prst="line">
            <a:avLst/>
          </a:prstGeom>
          <a:ln w="9525" cap="rnd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 flipV="1">
            <a:off x="15289807" y="7919294"/>
            <a:ext cx="875608" cy="0"/>
          </a:xfrm>
          <a:prstGeom prst="line">
            <a:avLst/>
          </a:prstGeom>
          <a:ln w="114300" cap="rnd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0" name="Group 70"/>
          <p:cNvGrpSpPr/>
          <p:nvPr/>
        </p:nvGrpSpPr>
        <p:grpSpPr>
          <a:xfrm rot="0">
            <a:off x="1028700" y="399155"/>
            <a:ext cx="2596351" cy="971773"/>
            <a:chOff x="0" y="0"/>
            <a:chExt cx="3461802" cy="1295698"/>
          </a:xfrm>
        </p:grpSpPr>
        <p:sp>
          <p:nvSpPr>
            <p:cNvPr id="71" name="Freeform 71"/>
            <p:cNvSpPr/>
            <p:nvPr/>
          </p:nvSpPr>
          <p:spPr>
            <a:xfrm>
              <a:off x="180142" y="0"/>
              <a:ext cx="641227" cy="958654"/>
            </a:xfrm>
            <a:custGeom>
              <a:avLst/>
              <a:gdLst/>
              <a:ahLst/>
              <a:cxnLst/>
              <a:rect l="l" t="t" r="r" b="b"/>
              <a:pathLst>
                <a:path w="641227" h="958654">
                  <a:moveTo>
                    <a:pt x="0" y="0"/>
                  </a:moveTo>
                  <a:lnTo>
                    <a:pt x="641226" y="0"/>
                  </a:lnTo>
                  <a:lnTo>
                    <a:pt x="641226" y="958654"/>
                  </a:lnTo>
                  <a:lnTo>
                    <a:pt x="0" y="958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2" name="Freeform 72"/>
            <p:cNvSpPr/>
            <p:nvPr/>
          </p:nvSpPr>
          <p:spPr>
            <a:xfrm>
              <a:off x="0" y="210010"/>
              <a:ext cx="360283" cy="538635"/>
            </a:xfrm>
            <a:custGeom>
              <a:avLst/>
              <a:gdLst/>
              <a:ahLst/>
              <a:cxnLst/>
              <a:rect l="l" t="t" r="r" b="b"/>
              <a:pathLst>
                <a:path w="360283" h="538635">
                  <a:moveTo>
                    <a:pt x="0" y="0"/>
                  </a:moveTo>
                  <a:lnTo>
                    <a:pt x="360283" y="0"/>
                  </a:lnTo>
                  <a:lnTo>
                    <a:pt x="360283" y="538634"/>
                  </a:lnTo>
                  <a:lnTo>
                    <a:pt x="0" y="538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3" name="TextBox 73"/>
            <p:cNvSpPr txBox="1"/>
            <p:nvPr/>
          </p:nvSpPr>
          <p:spPr>
            <a:xfrm>
              <a:off x="963621" y="239009"/>
              <a:ext cx="2498181" cy="1056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0"/>
                </a:lnSpc>
              </a:pPr>
              <a:r>
                <a:rPr lang="en-US" sz="314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314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314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23.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028700" y="1555750"/>
            <a:ext cx="800633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Timeline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3044" y="2176018"/>
            <a:ext cx="7723429" cy="563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5"/>
              </a:lnSpc>
            </a:pPr>
            <a:r>
              <a:rPr lang="en-US" sz="16200">
                <a:solidFill>
                  <a:srgbClr val="000000"/>
                </a:solidFill>
                <a:latin typeface="Canva Sans Bold" panose="020B0803030501040103"/>
              </a:rPr>
              <a:t>THANK </a:t>
            </a:r>
            <a:endParaRPr lang="en-US" sz="162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22685"/>
              </a:lnSpc>
            </a:pPr>
            <a:r>
              <a:rPr lang="en-US" sz="16200">
                <a:solidFill>
                  <a:srgbClr val="000000"/>
                </a:solidFill>
                <a:latin typeface="Canva Sans Bold" panose="020B0803030501040103"/>
              </a:rPr>
              <a:t>YOU! </a:t>
            </a:r>
            <a:endParaRPr lang="en-US" sz="16200">
              <a:solidFill>
                <a:srgbClr val="000000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2857500"/>
            <a:ext cx="9606280" cy="386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155"/>
              </a:lnSpc>
            </a:pPr>
            <a:r>
              <a:rPr lang="en-US" sz="21540">
                <a:solidFill>
                  <a:srgbClr val="000000"/>
                </a:solidFill>
                <a:latin typeface="Canva Sans Bold" panose="020B0803030501040103"/>
              </a:rPr>
              <a:t>Q &amp;</a:t>
            </a:r>
            <a:r>
              <a:rPr lang="en-GB" altLang="en-US" sz="21540">
                <a:solidFill>
                  <a:srgbClr val="000000"/>
                </a:solidFill>
                <a:latin typeface="Canva Sans Bold" panose="020B0803030501040103"/>
              </a:rPr>
              <a:t> </a:t>
            </a:r>
            <a:r>
              <a:rPr lang="en-US" sz="21540">
                <a:solidFill>
                  <a:srgbClr val="000000"/>
                </a:solidFill>
                <a:latin typeface="Canva Sans Bold" panose="020B0803030501040103"/>
              </a:rPr>
              <a:t>A</a:t>
            </a:r>
            <a:endParaRPr lang="en-US" sz="21540">
              <a:solidFill>
                <a:srgbClr val="000000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090181" y="6224329"/>
            <a:ext cx="7169119" cy="1891529"/>
            <a:chOff x="0" y="0"/>
            <a:chExt cx="1888163" cy="498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8163" cy="498180"/>
            </a:xfrm>
            <a:custGeom>
              <a:avLst/>
              <a:gdLst/>
              <a:ahLst/>
              <a:cxnLst/>
              <a:rect l="l" t="t" r="r" b="b"/>
              <a:pathLst>
                <a:path w="1888163" h="498180">
                  <a:moveTo>
                    <a:pt x="55075" y="0"/>
                  </a:moveTo>
                  <a:lnTo>
                    <a:pt x="1833088" y="0"/>
                  </a:lnTo>
                  <a:cubicBezTo>
                    <a:pt x="1863505" y="0"/>
                    <a:pt x="1888163" y="24658"/>
                    <a:pt x="1888163" y="55075"/>
                  </a:cubicBezTo>
                  <a:lnTo>
                    <a:pt x="1888163" y="443106"/>
                  </a:lnTo>
                  <a:cubicBezTo>
                    <a:pt x="1888163" y="473523"/>
                    <a:pt x="1863505" y="498180"/>
                    <a:pt x="1833088" y="498180"/>
                  </a:cubicBezTo>
                  <a:lnTo>
                    <a:pt x="55075" y="498180"/>
                  </a:lnTo>
                  <a:cubicBezTo>
                    <a:pt x="24658" y="498180"/>
                    <a:pt x="0" y="473523"/>
                    <a:pt x="0" y="443106"/>
                  </a:cubicBezTo>
                  <a:lnTo>
                    <a:pt x="0" y="55075"/>
                  </a:lnTo>
                  <a:cubicBezTo>
                    <a:pt x="0" y="24658"/>
                    <a:pt x="24658" y="0"/>
                    <a:pt x="55075" y="0"/>
                  </a:cubicBez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88163" cy="46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0"/>
            <a:ext cx="11757835" cy="10287000"/>
            <a:chOff x="0" y="0"/>
            <a:chExt cx="15677114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11888" r="11888"/>
            <a:stretch>
              <a:fillRect/>
            </a:stretch>
          </p:blipFill>
          <p:spPr>
            <a:xfrm>
              <a:off x="0" y="0"/>
              <a:ext cx="15677114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667065" y="9286862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3.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22622" y="1416219"/>
            <a:ext cx="463667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81F32"/>
                </a:solidFill>
                <a:latin typeface="HK Grotesk Bold" panose="00000800000000000000"/>
              </a:rPr>
              <a:t>The Problem</a:t>
            </a:r>
            <a:endParaRPr lang="en-US" sz="80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22622" y="3642470"/>
            <a:ext cx="43405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0963CD"/>
                </a:solidFill>
                <a:latin typeface="HK Grotesk Bold" panose="00000800000000000000"/>
              </a:rPr>
              <a:t>Event Organizer</a:t>
            </a:r>
            <a:endParaRPr lang="en-US" sz="3400">
              <a:solidFill>
                <a:srgbClr val="0963CD"/>
              </a:solidFill>
              <a:latin typeface="HK Grotesk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622622" y="6608118"/>
            <a:ext cx="336413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ato" panose="020F0502020204030203"/>
              </a:rPr>
              <a:t>No way to analyze, access and improve Events</a:t>
            </a:r>
            <a:endParaRPr lang="en-US" sz="3000">
              <a:solidFill>
                <a:srgbClr val="FFFFFF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090181" y="6224329"/>
            <a:ext cx="7169119" cy="1891529"/>
            <a:chOff x="0" y="0"/>
            <a:chExt cx="1888163" cy="498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8163" cy="498180"/>
            </a:xfrm>
            <a:custGeom>
              <a:avLst/>
              <a:gdLst/>
              <a:ahLst/>
              <a:cxnLst/>
              <a:rect l="l" t="t" r="r" b="b"/>
              <a:pathLst>
                <a:path w="1888163" h="498180">
                  <a:moveTo>
                    <a:pt x="55075" y="0"/>
                  </a:moveTo>
                  <a:lnTo>
                    <a:pt x="1833088" y="0"/>
                  </a:lnTo>
                  <a:cubicBezTo>
                    <a:pt x="1863505" y="0"/>
                    <a:pt x="1888163" y="24658"/>
                    <a:pt x="1888163" y="55075"/>
                  </a:cubicBezTo>
                  <a:lnTo>
                    <a:pt x="1888163" y="443106"/>
                  </a:lnTo>
                  <a:cubicBezTo>
                    <a:pt x="1888163" y="473523"/>
                    <a:pt x="1863505" y="498180"/>
                    <a:pt x="1833088" y="498180"/>
                  </a:cubicBezTo>
                  <a:lnTo>
                    <a:pt x="55075" y="498180"/>
                  </a:lnTo>
                  <a:cubicBezTo>
                    <a:pt x="24658" y="498180"/>
                    <a:pt x="0" y="473523"/>
                    <a:pt x="0" y="443106"/>
                  </a:cubicBezTo>
                  <a:lnTo>
                    <a:pt x="0" y="55075"/>
                  </a:lnTo>
                  <a:cubicBezTo>
                    <a:pt x="0" y="24658"/>
                    <a:pt x="24658" y="0"/>
                    <a:pt x="55075" y="0"/>
                  </a:cubicBez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88163" cy="469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0" y="0"/>
            <a:ext cx="11757835" cy="10287000"/>
            <a:chOff x="0" y="0"/>
            <a:chExt cx="15677114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l="11924" r="11924"/>
            <a:stretch>
              <a:fillRect/>
            </a:stretch>
          </p:blipFill>
          <p:spPr>
            <a:xfrm>
              <a:off x="0" y="0"/>
              <a:ext cx="15677114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667065" y="9286862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4.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22622" y="1416219"/>
            <a:ext cx="4636678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0A1E34"/>
                </a:solidFill>
                <a:latin typeface="HK Grotesk Bold" panose="00000800000000000000"/>
              </a:rPr>
              <a:t>The Problem</a:t>
            </a:r>
            <a:endParaRPr lang="en-US" sz="8000">
              <a:solidFill>
                <a:srgbClr val="0A1E34"/>
              </a:solidFill>
              <a:latin typeface="HK Grotesk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622622" y="3642470"/>
            <a:ext cx="43405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3400">
                <a:solidFill>
                  <a:srgbClr val="0963CD"/>
                </a:solidFill>
                <a:latin typeface="HK Grotesk Bold" panose="00000800000000000000"/>
              </a:rPr>
              <a:t>Event Attendee</a:t>
            </a:r>
            <a:endParaRPr lang="en-US" sz="3400">
              <a:solidFill>
                <a:srgbClr val="0963CD"/>
              </a:solidFill>
              <a:latin typeface="HK Grotesk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25621" y="6417618"/>
            <a:ext cx="380656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Lato" panose="020F0502020204030203"/>
              </a:rPr>
              <a:t>Quick access to event info and </a:t>
            </a:r>
            <a:endParaRPr lang="en-US" sz="3000">
              <a:solidFill>
                <a:srgbClr val="FFFFFF"/>
              </a:solidFill>
              <a:latin typeface="Lato" panose="020F0502020204030203"/>
            </a:endParaRPr>
          </a:p>
          <a:p>
            <a:pPr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ato" panose="020F0502020204030203"/>
              </a:rPr>
              <a:t>schedule is blocked behind apps</a:t>
            </a:r>
            <a:endParaRPr lang="en-US" sz="3000">
              <a:solidFill>
                <a:srgbClr val="FFFFFF"/>
              </a:solidFill>
              <a:latin typeface="Lato" panose="020F050202020403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34442" y="-160013"/>
            <a:ext cx="21517461" cy="11215977"/>
          </a:xfrm>
          <a:custGeom>
            <a:avLst/>
            <a:gdLst/>
            <a:ahLst/>
            <a:cxnLst/>
            <a:rect l="l" t="t" r="r" b="b"/>
            <a:pathLst>
              <a:path w="21517461" h="11215977">
                <a:moveTo>
                  <a:pt x="0" y="0"/>
                </a:moveTo>
                <a:lnTo>
                  <a:pt x="21517461" y="0"/>
                </a:lnTo>
                <a:lnTo>
                  <a:pt x="21517461" y="11215976"/>
                </a:lnTo>
                <a:lnTo>
                  <a:pt x="0" y="1121597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34827" y="3120459"/>
            <a:ext cx="1818345" cy="53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5"/>
              </a:lnSpc>
            </a:pPr>
            <a:r>
              <a:rPr lang="en-US" sz="3785">
                <a:solidFill>
                  <a:srgbClr val="FFFFFF"/>
                </a:solidFill>
                <a:latin typeface="Lato" panose="020F0502020204030203"/>
              </a:rPr>
              <a:t>Solution</a:t>
            </a:r>
            <a:endParaRPr lang="en-US" sz="3785">
              <a:solidFill>
                <a:srgbClr val="FFFFFF"/>
              </a:solidFill>
              <a:latin typeface="Lato" panose="020F0502020204030203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59361" y="3935453"/>
            <a:ext cx="12969277" cy="191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6870">
                <a:solidFill>
                  <a:srgbClr val="FFFFFF"/>
                </a:solidFill>
                <a:latin typeface="HK Grotesk Bold" panose="00000800000000000000"/>
              </a:rPr>
              <a:t>A Human-less Event Attendance management system</a:t>
            </a:r>
            <a:endParaRPr lang="en-US" sz="6870">
              <a:solidFill>
                <a:srgbClr val="FFFFFF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3112338"/>
            <a:ext cx="8819113" cy="4218598"/>
            <a:chOff x="0" y="0"/>
            <a:chExt cx="11758817" cy="56247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6186" b="22016"/>
            <a:stretch>
              <a:fillRect/>
            </a:stretch>
          </p:blipFill>
          <p:spPr>
            <a:xfrm>
              <a:off x="0" y="0"/>
              <a:ext cx="11758817" cy="562479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9127780" y="3112338"/>
            <a:ext cx="9015537" cy="4218598"/>
            <a:chOff x="0" y="0"/>
            <a:chExt cx="12020716" cy="562479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7716" b="12149"/>
            <a:stretch>
              <a:fillRect/>
            </a:stretch>
          </p:blipFill>
          <p:spPr>
            <a:xfrm>
              <a:off x="0" y="0"/>
              <a:ext cx="12020716" cy="562479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7" name="Freeform 7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934032" y="7712253"/>
            <a:ext cx="5315919" cy="75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680">
                <a:solidFill>
                  <a:srgbClr val="081F32"/>
                </a:solidFill>
                <a:latin typeface="Lato" panose="020F0502020204030203"/>
              </a:rPr>
              <a:t>Tracks and analyses attendees entering and leaving</a:t>
            </a:r>
            <a:endParaRPr lang="en-US" sz="26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07915" y="7712253"/>
            <a:ext cx="6655268" cy="75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680">
                <a:solidFill>
                  <a:srgbClr val="081F32"/>
                </a:solidFill>
                <a:latin typeface="Lato" panose="020F0502020204030203"/>
              </a:rPr>
              <a:t>Displays information on attendee’s event information through a hub</a:t>
            </a:r>
            <a:endParaRPr lang="en-US" sz="26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10190" y="1835986"/>
            <a:ext cx="10067620" cy="107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081F32"/>
                </a:solidFill>
                <a:latin typeface="HK Grotesk Bold" panose="00000800000000000000"/>
              </a:rPr>
              <a:t>What our system does</a:t>
            </a:r>
            <a:endParaRPr lang="en-US" sz="7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67065" y="9286862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6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0494198" y="1735947"/>
            <a:ext cx="1151943" cy="1151943"/>
          </a:xfrm>
          <a:custGeom>
            <a:avLst/>
            <a:gdLst/>
            <a:ahLst/>
            <a:cxnLst/>
            <a:rect l="l" t="t" r="r" b="b"/>
            <a:pathLst>
              <a:path w="1151943" h="1151943">
                <a:moveTo>
                  <a:pt x="0" y="0"/>
                </a:moveTo>
                <a:lnTo>
                  <a:pt x="1151943" y="0"/>
                </a:lnTo>
                <a:lnTo>
                  <a:pt x="1151943" y="1151943"/>
                </a:lnTo>
                <a:lnTo>
                  <a:pt x="0" y="1151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01263" y="1028700"/>
            <a:ext cx="537813" cy="575971"/>
          </a:xfrm>
          <a:custGeom>
            <a:avLst/>
            <a:gdLst/>
            <a:ahLst/>
            <a:cxnLst/>
            <a:rect l="l" t="t" r="r" b="b"/>
            <a:pathLst>
              <a:path w="537813" h="575971">
                <a:moveTo>
                  <a:pt x="0" y="0"/>
                </a:moveTo>
                <a:lnTo>
                  <a:pt x="537813" y="0"/>
                </a:lnTo>
                <a:lnTo>
                  <a:pt x="537813" y="575971"/>
                </a:lnTo>
                <a:lnTo>
                  <a:pt x="0" y="575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68328" y="4405292"/>
            <a:ext cx="1734078" cy="1697229"/>
          </a:xfrm>
          <a:custGeom>
            <a:avLst/>
            <a:gdLst/>
            <a:ahLst/>
            <a:cxnLst/>
            <a:rect l="l" t="t" r="r" b="b"/>
            <a:pathLst>
              <a:path w="1734078" h="1697229">
                <a:moveTo>
                  <a:pt x="0" y="0"/>
                </a:moveTo>
                <a:lnTo>
                  <a:pt x="1734078" y="0"/>
                </a:lnTo>
                <a:lnTo>
                  <a:pt x="1734078" y="1697229"/>
                </a:lnTo>
                <a:lnTo>
                  <a:pt x="0" y="1697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95222" y="7205810"/>
            <a:ext cx="1507184" cy="1507184"/>
          </a:xfrm>
          <a:custGeom>
            <a:avLst/>
            <a:gdLst/>
            <a:ahLst/>
            <a:cxnLst/>
            <a:rect l="l" t="t" r="r" b="b"/>
            <a:pathLst>
              <a:path w="1507184" h="1507184">
                <a:moveTo>
                  <a:pt x="0" y="0"/>
                </a:moveTo>
                <a:lnTo>
                  <a:pt x="1507184" y="0"/>
                </a:lnTo>
                <a:lnTo>
                  <a:pt x="1507184" y="1507184"/>
                </a:lnTo>
                <a:lnTo>
                  <a:pt x="0" y="1507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943167" y="4892334"/>
            <a:ext cx="1252072" cy="1042350"/>
          </a:xfrm>
          <a:custGeom>
            <a:avLst/>
            <a:gdLst/>
            <a:ahLst/>
            <a:cxnLst/>
            <a:rect l="l" t="t" r="r" b="b"/>
            <a:pathLst>
              <a:path w="1252072" h="1042350">
                <a:moveTo>
                  <a:pt x="0" y="0"/>
                </a:moveTo>
                <a:lnTo>
                  <a:pt x="1252072" y="0"/>
                </a:lnTo>
                <a:lnTo>
                  <a:pt x="1252072" y="1042350"/>
                </a:lnTo>
                <a:lnTo>
                  <a:pt x="0" y="1042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275241">
            <a:off x="13345647" y="2087637"/>
            <a:ext cx="2515827" cy="2683548"/>
          </a:xfrm>
          <a:custGeom>
            <a:avLst/>
            <a:gdLst/>
            <a:ahLst/>
            <a:cxnLst/>
            <a:rect l="l" t="t" r="r" b="b"/>
            <a:pathLst>
              <a:path w="2515827" h="2683548">
                <a:moveTo>
                  <a:pt x="0" y="0"/>
                </a:moveTo>
                <a:lnTo>
                  <a:pt x="2515827" y="0"/>
                </a:lnTo>
                <a:lnTo>
                  <a:pt x="2515827" y="2683548"/>
                </a:lnTo>
                <a:lnTo>
                  <a:pt x="0" y="26835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8529621" y="2953891"/>
            <a:ext cx="1845409" cy="1423056"/>
          </a:xfrm>
          <a:prstGeom prst="line">
            <a:avLst/>
          </a:prstGeom>
          <a:ln w="66675" cap="rnd">
            <a:solidFill>
              <a:srgbClr val="BFBD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797362" y="2259185"/>
            <a:ext cx="1628133" cy="0"/>
          </a:xfrm>
          <a:prstGeom prst="line">
            <a:avLst/>
          </a:prstGeom>
          <a:ln w="66675" cap="rnd">
            <a:solidFill>
              <a:srgbClr val="BFBD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465308" y="2259185"/>
            <a:ext cx="1792599" cy="0"/>
          </a:xfrm>
          <a:prstGeom prst="line">
            <a:avLst/>
          </a:prstGeom>
          <a:ln w="66675" cap="rnd">
            <a:solidFill>
              <a:srgbClr val="BFBD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8382218" y="5323511"/>
            <a:ext cx="1640596" cy="0"/>
          </a:xfrm>
          <a:prstGeom prst="line">
            <a:avLst/>
          </a:prstGeom>
          <a:ln w="66675" cap="rnd">
            <a:solidFill>
              <a:srgbClr val="BFBD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1139774" y="6198733"/>
            <a:ext cx="0" cy="860442"/>
          </a:xfrm>
          <a:prstGeom prst="line">
            <a:avLst/>
          </a:prstGeom>
          <a:ln w="66675" cap="rnd">
            <a:solidFill>
              <a:srgbClr val="BFBDB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2050315" y="3831703"/>
            <a:ext cx="2261158" cy="1537587"/>
          </a:xfrm>
          <a:custGeom>
            <a:avLst/>
            <a:gdLst/>
            <a:ahLst/>
            <a:cxnLst/>
            <a:rect l="l" t="t" r="r" b="b"/>
            <a:pathLst>
              <a:path w="2261158" h="1537587">
                <a:moveTo>
                  <a:pt x="0" y="0"/>
                </a:moveTo>
                <a:lnTo>
                  <a:pt x="2261158" y="0"/>
                </a:lnTo>
                <a:lnTo>
                  <a:pt x="2261158" y="1537588"/>
                </a:lnTo>
                <a:lnTo>
                  <a:pt x="0" y="15375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54665" y="1594233"/>
            <a:ext cx="1229076" cy="1101047"/>
          </a:xfrm>
          <a:custGeom>
            <a:avLst/>
            <a:gdLst/>
            <a:ahLst/>
            <a:cxnLst/>
            <a:rect l="l" t="t" r="r" b="b"/>
            <a:pathLst>
              <a:path w="1229076" h="1101047">
                <a:moveTo>
                  <a:pt x="0" y="0"/>
                </a:moveTo>
                <a:lnTo>
                  <a:pt x="1229076" y="0"/>
                </a:lnTo>
                <a:lnTo>
                  <a:pt x="1229076" y="1101047"/>
                </a:lnTo>
                <a:lnTo>
                  <a:pt x="0" y="110104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7.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6199457"/>
            <a:ext cx="4748346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High-level Architecture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8044132"/>
            <a:ext cx="3027311" cy="6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The overview of the system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88396" y="2982466"/>
            <a:ext cx="1920836" cy="50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User with RFID card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08785" y="6081804"/>
            <a:ext cx="1920836" cy="26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Web app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8785" y="2836962"/>
            <a:ext cx="1920836" cy="26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Display unit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68328" y="8889478"/>
            <a:ext cx="1920836" cy="26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Cloud db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050315" y="5963259"/>
            <a:ext cx="1626130" cy="50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Logic (application)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5633170" y="2591031"/>
            <a:ext cx="1626130" cy="50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HK Grotesk Bold" panose="00000800000000000000"/>
              </a:rPr>
              <a:t>Central hub and nodes</a:t>
            </a:r>
            <a:endParaRPr lang="en-US" sz="1955">
              <a:solidFill>
                <a:srgbClr val="000000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667065" y="9292115"/>
            <a:ext cx="592235" cy="23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10.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4542" y="7094807"/>
            <a:ext cx="523502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Data Flow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034607"/>
            <a:ext cx="3027311" cy="6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Data flow through the complete system.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4591992" y="-245577"/>
            <a:ext cx="13523070" cy="10238091"/>
            <a:chOff x="0" y="0"/>
            <a:chExt cx="18030760" cy="136507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030760" cy="13650788"/>
            </a:xfrm>
            <a:custGeom>
              <a:avLst/>
              <a:gdLst/>
              <a:ahLst/>
              <a:cxnLst/>
              <a:rect l="l" t="t" r="r" b="b"/>
              <a:pathLst>
                <a:path w="18030760" h="13650788">
                  <a:moveTo>
                    <a:pt x="0" y="0"/>
                  </a:moveTo>
                  <a:lnTo>
                    <a:pt x="18030760" y="0"/>
                  </a:lnTo>
                  <a:lnTo>
                    <a:pt x="18030760" y="13650788"/>
                  </a:lnTo>
                  <a:lnTo>
                    <a:pt x="0" y="13650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358212" y="5166831"/>
              <a:ext cx="608855" cy="487084"/>
            </a:xfrm>
            <a:custGeom>
              <a:avLst/>
              <a:gdLst/>
              <a:ahLst/>
              <a:cxnLst/>
              <a:rect l="l" t="t" r="r" b="b"/>
              <a:pathLst>
                <a:path w="608855" h="487084">
                  <a:moveTo>
                    <a:pt x="0" y="0"/>
                  </a:moveTo>
                  <a:lnTo>
                    <a:pt x="608854" y="0"/>
                  </a:lnTo>
                  <a:lnTo>
                    <a:pt x="608854" y="487084"/>
                  </a:lnTo>
                  <a:lnTo>
                    <a:pt x="0" y="48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1502189" y="5309733"/>
              <a:ext cx="320899" cy="34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FFFFFF"/>
                  </a:solidFill>
                  <a:latin typeface="HK Grotesk Bold" panose="00000800000000000000"/>
                </a:rPr>
                <a:t>T</a:t>
              </a:r>
              <a:endParaRPr lang="en-US" sz="1850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7599757" y="5166831"/>
              <a:ext cx="608855" cy="487084"/>
            </a:xfrm>
            <a:custGeom>
              <a:avLst/>
              <a:gdLst/>
              <a:ahLst/>
              <a:cxnLst/>
              <a:rect l="l" t="t" r="r" b="b"/>
              <a:pathLst>
                <a:path w="608855" h="487084">
                  <a:moveTo>
                    <a:pt x="0" y="0"/>
                  </a:moveTo>
                  <a:lnTo>
                    <a:pt x="608855" y="0"/>
                  </a:lnTo>
                  <a:lnTo>
                    <a:pt x="608855" y="487084"/>
                  </a:lnTo>
                  <a:lnTo>
                    <a:pt x="0" y="48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7743735" y="5309733"/>
              <a:ext cx="320899" cy="34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FFFFFF"/>
                  </a:solidFill>
                  <a:latin typeface="HK Grotesk Bold" panose="00000800000000000000"/>
                </a:rPr>
                <a:t>T</a:t>
              </a:r>
              <a:endParaRPr lang="en-US" sz="1850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7599757" y="7411500"/>
              <a:ext cx="608855" cy="487084"/>
            </a:xfrm>
            <a:custGeom>
              <a:avLst/>
              <a:gdLst/>
              <a:ahLst/>
              <a:cxnLst/>
              <a:rect l="l" t="t" r="r" b="b"/>
              <a:pathLst>
                <a:path w="608855" h="487084">
                  <a:moveTo>
                    <a:pt x="0" y="0"/>
                  </a:moveTo>
                  <a:lnTo>
                    <a:pt x="608855" y="0"/>
                  </a:lnTo>
                  <a:lnTo>
                    <a:pt x="608855" y="487083"/>
                  </a:lnTo>
                  <a:lnTo>
                    <a:pt x="0" y="48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743735" y="7554401"/>
              <a:ext cx="320899" cy="34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FFFFFF"/>
                  </a:solidFill>
                  <a:latin typeface="HK Grotesk Bold" panose="00000800000000000000"/>
                </a:rPr>
                <a:t>T</a:t>
              </a:r>
              <a:endParaRPr lang="en-US" sz="1850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7599757" y="11909536"/>
              <a:ext cx="608855" cy="487084"/>
            </a:xfrm>
            <a:custGeom>
              <a:avLst/>
              <a:gdLst/>
              <a:ahLst/>
              <a:cxnLst/>
              <a:rect l="l" t="t" r="r" b="b"/>
              <a:pathLst>
                <a:path w="608855" h="487084">
                  <a:moveTo>
                    <a:pt x="0" y="0"/>
                  </a:moveTo>
                  <a:lnTo>
                    <a:pt x="608855" y="0"/>
                  </a:lnTo>
                  <a:lnTo>
                    <a:pt x="608855" y="487084"/>
                  </a:lnTo>
                  <a:lnTo>
                    <a:pt x="0" y="48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7743735" y="12052438"/>
              <a:ext cx="320899" cy="34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FFFFFF"/>
                  </a:solidFill>
                  <a:latin typeface="HK Grotesk Bold" panose="00000800000000000000"/>
                </a:rPr>
                <a:t>P</a:t>
              </a:r>
              <a:endParaRPr lang="en-US" sz="1850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42108" y="5166831"/>
              <a:ext cx="608855" cy="487084"/>
            </a:xfrm>
            <a:custGeom>
              <a:avLst/>
              <a:gdLst/>
              <a:ahLst/>
              <a:cxnLst/>
              <a:rect l="l" t="t" r="r" b="b"/>
              <a:pathLst>
                <a:path w="608855" h="487084">
                  <a:moveTo>
                    <a:pt x="0" y="0"/>
                  </a:moveTo>
                  <a:lnTo>
                    <a:pt x="608855" y="0"/>
                  </a:lnTo>
                  <a:lnTo>
                    <a:pt x="608855" y="487084"/>
                  </a:lnTo>
                  <a:lnTo>
                    <a:pt x="0" y="48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3986086" y="5309733"/>
              <a:ext cx="320899" cy="344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50"/>
                </a:lnSpc>
                <a:spcBef>
                  <a:spcPct val="0"/>
                </a:spcBef>
              </a:pPr>
              <a:r>
                <a:rPr lang="en-US" sz="1850">
                  <a:solidFill>
                    <a:srgbClr val="FFFFFF"/>
                  </a:solidFill>
                  <a:latin typeface="HK Grotesk Bold" panose="00000800000000000000"/>
                </a:rPr>
                <a:t>T</a:t>
              </a:r>
              <a:endParaRPr lang="en-US" sz="1850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3102663" y="8139115"/>
            <a:ext cx="383262" cy="306610"/>
            <a:chOff x="0" y="0"/>
            <a:chExt cx="511016" cy="4088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11016" cy="408813"/>
            </a:xfrm>
            <a:custGeom>
              <a:avLst/>
              <a:gdLst/>
              <a:ahLst/>
              <a:cxnLst/>
              <a:rect l="l" t="t" r="r" b="b"/>
              <a:pathLst>
                <a:path w="511016" h="408813">
                  <a:moveTo>
                    <a:pt x="0" y="0"/>
                  </a:moveTo>
                  <a:lnTo>
                    <a:pt x="511016" y="0"/>
                  </a:lnTo>
                  <a:lnTo>
                    <a:pt x="511016" y="408813"/>
                  </a:lnTo>
                  <a:lnTo>
                    <a:pt x="0" y="408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20842" y="115005"/>
              <a:ext cx="269333" cy="29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5"/>
                </a:lnSpc>
                <a:spcBef>
                  <a:spcPct val="0"/>
                </a:spcBef>
              </a:pPr>
              <a:r>
                <a:rPr lang="en-US" sz="1555">
                  <a:solidFill>
                    <a:srgbClr val="FFFFFF"/>
                  </a:solidFill>
                  <a:latin typeface="HK Grotesk Bold" panose="00000800000000000000"/>
                </a:rPr>
                <a:t>T</a:t>
              </a:r>
              <a:endParaRPr lang="en-US" sz="1555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13102663" y="8600104"/>
            <a:ext cx="383262" cy="306610"/>
            <a:chOff x="0" y="0"/>
            <a:chExt cx="511016" cy="4088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11016" cy="408813"/>
            </a:xfrm>
            <a:custGeom>
              <a:avLst/>
              <a:gdLst/>
              <a:ahLst/>
              <a:cxnLst/>
              <a:rect l="l" t="t" r="r" b="b"/>
              <a:pathLst>
                <a:path w="511016" h="408813">
                  <a:moveTo>
                    <a:pt x="0" y="0"/>
                  </a:moveTo>
                  <a:lnTo>
                    <a:pt x="511016" y="0"/>
                  </a:lnTo>
                  <a:lnTo>
                    <a:pt x="511016" y="408813"/>
                  </a:lnTo>
                  <a:lnTo>
                    <a:pt x="0" y="408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120842" y="115005"/>
              <a:ext cx="269333" cy="29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5"/>
                </a:lnSpc>
                <a:spcBef>
                  <a:spcPct val="0"/>
                </a:spcBef>
              </a:pPr>
              <a:r>
                <a:rPr lang="en-US" sz="1555">
                  <a:solidFill>
                    <a:srgbClr val="FFFFFF"/>
                  </a:solidFill>
                  <a:latin typeface="HK Grotesk Bold" panose="00000800000000000000"/>
                </a:rPr>
                <a:t>P</a:t>
              </a:r>
              <a:endParaRPr lang="en-US" sz="1555">
                <a:solidFill>
                  <a:srgbClr val="FFFFFF"/>
                </a:solidFill>
                <a:latin typeface="HK Grotesk Bold" panose="00000800000000000000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563136" y="8234470"/>
            <a:ext cx="1578895" cy="17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HK Grotesk" panose="00000500000000000000"/>
              </a:rPr>
              <a:t>Temperary data storage</a:t>
            </a:r>
            <a:endParaRPr lang="en-US" sz="1200">
              <a:solidFill>
                <a:srgbClr val="000000"/>
              </a:solidFill>
              <a:latin typeface="HK Grotesk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565934" y="8695459"/>
            <a:ext cx="1574498" cy="172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HK Grotesk" panose="00000500000000000000"/>
              </a:rPr>
              <a:t>Permenent data storage</a:t>
            </a:r>
            <a:endParaRPr lang="en-US" sz="1200">
              <a:solidFill>
                <a:srgbClr val="000000"/>
              </a:solidFill>
              <a:latin typeface="HK Grotesk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8.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399155"/>
            <a:ext cx="2273354" cy="629545"/>
            <a:chOff x="0" y="0"/>
            <a:chExt cx="3031138" cy="839393"/>
          </a:xfrm>
        </p:grpSpPr>
        <p:sp>
          <p:nvSpPr>
            <p:cNvPr id="3" name="Freeform 3"/>
            <p:cNvSpPr/>
            <p:nvPr/>
          </p:nvSpPr>
          <p:spPr>
            <a:xfrm>
              <a:off x="157731" y="0"/>
              <a:ext cx="561455" cy="839393"/>
            </a:xfrm>
            <a:custGeom>
              <a:avLst/>
              <a:gdLst/>
              <a:ahLst/>
              <a:cxnLst/>
              <a:rect l="l" t="t" r="r" b="b"/>
              <a:pathLst>
                <a:path w="561455" h="839393">
                  <a:moveTo>
                    <a:pt x="0" y="0"/>
                  </a:moveTo>
                  <a:lnTo>
                    <a:pt x="561455" y="0"/>
                  </a:lnTo>
                  <a:lnTo>
                    <a:pt x="561455" y="839393"/>
                  </a:lnTo>
                  <a:lnTo>
                    <a:pt x="0" y="839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83884"/>
              <a:ext cx="315462" cy="471626"/>
            </a:xfrm>
            <a:custGeom>
              <a:avLst/>
              <a:gdLst/>
              <a:ahLst/>
              <a:cxnLst/>
              <a:rect l="l" t="t" r="r" b="b"/>
              <a:pathLst>
                <a:path w="315462" h="471626">
                  <a:moveTo>
                    <a:pt x="0" y="0"/>
                  </a:moveTo>
                  <a:lnTo>
                    <a:pt x="315462" y="0"/>
                  </a:lnTo>
                  <a:lnTo>
                    <a:pt x="315462" y="471626"/>
                  </a:lnTo>
                  <a:lnTo>
                    <a:pt x="0" y="471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843742" y="190180"/>
              <a:ext cx="2187396" cy="483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5"/>
                </a:lnSpc>
              </a:pP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Event</a:t>
              </a:r>
              <a:r>
                <a:rPr lang="en-US" sz="2650">
                  <a:solidFill>
                    <a:srgbClr val="081F32"/>
                  </a:solidFill>
                  <a:latin typeface="HK Grotesk Bold" panose="00000800000000000000"/>
                </a:rPr>
                <a:t>Flow</a:t>
              </a:r>
              <a:endParaRPr lang="en-US" sz="2650">
                <a:solidFill>
                  <a:srgbClr val="081F32"/>
                </a:solidFill>
                <a:latin typeface="HK Grotesk Bold" panose="0000080000000000000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767828" y="768458"/>
            <a:ext cx="10491472" cy="8622239"/>
          </a:xfrm>
          <a:custGeom>
            <a:avLst/>
            <a:gdLst/>
            <a:ahLst/>
            <a:cxnLst/>
            <a:rect l="l" t="t" r="r" b="b"/>
            <a:pathLst>
              <a:path w="10491472" h="8622239">
                <a:moveTo>
                  <a:pt x="0" y="0"/>
                </a:moveTo>
                <a:lnTo>
                  <a:pt x="10491472" y="0"/>
                </a:lnTo>
                <a:lnTo>
                  <a:pt x="10491472" y="8622240"/>
                </a:lnTo>
                <a:lnTo>
                  <a:pt x="0" y="8622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3362556" y="6893565"/>
            <a:ext cx="2454774" cy="674699"/>
            <a:chOff x="0" y="0"/>
            <a:chExt cx="646525" cy="1776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46525" cy="177698"/>
            </a:xfrm>
            <a:custGeom>
              <a:avLst/>
              <a:gdLst/>
              <a:ahLst/>
              <a:cxnLst/>
              <a:rect l="l" t="t" r="r" b="b"/>
              <a:pathLst>
                <a:path w="646525" h="177698">
                  <a:moveTo>
                    <a:pt x="0" y="0"/>
                  </a:moveTo>
                  <a:lnTo>
                    <a:pt x="646525" y="0"/>
                  </a:lnTo>
                  <a:lnTo>
                    <a:pt x="646525" y="177698"/>
                  </a:lnTo>
                  <a:lnTo>
                    <a:pt x="0" y="177698"/>
                  </a:lnTo>
                  <a:close/>
                </a:path>
              </a:pathLst>
            </a:custGeom>
            <a:solidFill>
              <a:srgbClr val="081F3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646525" cy="16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0"/>
                </a:lnSpc>
              </a:pPr>
              <a:r>
                <a:rPr lang="en-US" sz="1880">
                  <a:solidFill>
                    <a:srgbClr val="FFFFFF"/>
                  </a:solidFill>
                  <a:latin typeface="HK Grotesk Medium" panose="00000600000000000000"/>
                </a:rPr>
                <a:t>Device Failure</a:t>
              </a:r>
              <a:endParaRPr lang="en-US" sz="1880">
                <a:solidFill>
                  <a:srgbClr val="FFFFFF"/>
                </a:solidFill>
                <a:latin typeface="HK Grotesk Medium" panose="000006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3362556" y="7836761"/>
            <a:ext cx="2454774" cy="674699"/>
            <a:chOff x="0" y="0"/>
            <a:chExt cx="646525" cy="177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6525" cy="177698"/>
            </a:xfrm>
            <a:custGeom>
              <a:avLst/>
              <a:gdLst/>
              <a:ahLst/>
              <a:cxnLst/>
              <a:rect l="l" t="t" r="r" b="b"/>
              <a:pathLst>
                <a:path w="646525" h="177698">
                  <a:moveTo>
                    <a:pt x="0" y="0"/>
                  </a:moveTo>
                  <a:lnTo>
                    <a:pt x="646525" y="0"/>
                  </a:lnTo>
                  <a:lnTo>
                    <a:pt x="646525" y="177698"/>
                  </a:lnTo>
                  <a:lnTo>
                    <a:pt x="0" y="177698"/>
                  </a:ln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46525" cy="16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0"/>
                </a:lnSpc>
              </a:pPr>
              <a:r>
                <a:rPr lang="en-US" sz="1880">
                  <a:solidFill>
                    <a:srgbClr val="FFFFFF"/>
                  </a:solidFill>
                  <a:latin typeface="HK Grotesk" panose="00000500000000000000"/>
                </a:rPr>
                <a:t>sending data</a:t>
              </a:r>
              <a:endParaRPr lang="en-US" sz="1880">
                <a:solidFill>
                  <a:srgbClr val="FFFFFF"/>
                </a:solidFill>
                <a:latin typeface="HK Grotesk" panose="0000050000000000000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667065" y="9292120"/>
            <a:ext cx="592235" cy="2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30"/>
              </a:lnSpc>
            </a:pPr>
            <a:r>
              <a:rPr lang="en-US" sz="1730">
                <a:solidFill>
                  <a:srgbClr val="1566A8"/>
                </a:solidFill>
                <a:latin typeface="HK Grotesk Bold" panose="00000800000000000000"/>
              </a:rPr>
              <a:t>9.</a:t>
            </a:r>
            <a:endParaRPr lang="en-US" sz="1730">
              <a:solidFill>
                <a:srgbClr val="1566A8"/>
              </a:solidFill>
              <a:latin typeface="HK Grotesk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7094807"/>
            <a:ext cx="523502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>
                <a:solidFill>
                  <a:srgbClr val="081F32"/>
                </a:solidFill>
                <a:latin typeface="HK Grotesk Bold" panose="00000800000000000000"/>
              </a:rPr>
              <a:t>Control Flow</a:t>
            </a:r>
            <a:endParaRPr lang="en-US" sz="6500">
              <a:solidFill>
                <a:srgbClr val="081F32"/>
              </a:solidFill>
              <a:latin typeface="HK Grotesk Bold" panose="000008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201150"/>
            <a:ext cx="3563292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</a:pPr>
            <a:r>
              <a:rPr lang="en-US" sz="1800">
                <a:solidFill>
                  <a:srgbClr val="081F32"/>
                </a:solidFill>
                <a:latin typeface="Lato Bold" panose="020F0502020204030203"/>
              </a:rPr>
              <a:t>Team 12</a:t>
            </a:r>
            <a:endParaRPr lang="en-US" sz="1800">
              <a:solidFill>
                <a:srgbClr val="081F32"/>
              </a:solidFill>
              <a:latin typeface="Lato Bold" panose="020F05020202040302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8034607"/>
            <a:ext cx="3775078" cy="6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180">
                <a:solidFill>
                  <a:srgbClr val="081F32"/>
                </a:solidFill>
                <a:latin typeface="Lato" panose="020F0502020204030203"/>
              </a:rPr>
              <a:t>Heighrachy of control through the complete system.</a:t>
            </a:r>
            <a:endParaRPr lang="en-US" sz="2180">
              <a:solidFill>
                <a:srgbClr val="081F32"/>
              </a:solidFill>
              <a:latin typeface="Lato" panose="020F0502020204030203"/>
            </a:endParaRPr>
          </a:p>
        </p:txBody>
      </p:sp>
      <p:sp>
        <p:nvSpPr>
          <p:cNvPr id="17" name="AutoShape 17"/>
          <p:cNvSpPr/>
          <p:nvPr/>
        </p:nvSpPr>
        <p:spPr>
          <a:xfrm flipH="1">
            <a:off x="10758251" y="7230914"/>
            <a:ext cx="2604305" cy="0"/>
          </a:xfrm>
          <a:prstGeom prst="line">
            <a:avLst/>
          </a:prstGeom>
          <a:ln w="28575" cap="flat">
            <a:solidFill>
              <a:srgbClr val="081F32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 flipH="1" flipV="1">
            <a:off x="10758329" y="5079578"/>
            <a:ext cx="2604227" cy="2151336"/>
          </a:xfrm>
          <a:prstGeom prst="line">
            <a:avLst/>
          </a:prstGeom>
          <a:ln w="28575" cap="flat">
            <a:solidFill>
              <a:srgbClr val="081F32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 flipH="1" flipV="1">
            <a:off x="10758329" y="7531369"/>
            <a:ext cx="2604227" cy="642741"/>
          </a:xfrm>
          <a:prstGeom prst="line">
            <a:avLst/>
          </a:prstGeom>
          <a:ln w="28575" cap="flat">
            <a:solidFill>
              <a:srgbClr val="0963CD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 flipH="1" flipV="1">
            <a:off x="10758329" y="5329281"/>
            <a:ext cx="2604227" cy="2844829"/>
          </a:xfrm>
          <a:prstGeom prst="line">
            <a:avLst/>
          </a:prstGeom>
          <a:ln w="28575" cap="flat">
            <a:solidFill>
              <a:srgbClr val="0963CD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>
            <a:off x="5240830" y="2199082"/>
            <a:ext cx="2912653" cy="588918"/>
          </a:xfrm>
          <a:prstGeom prst="line">
            <a:avLst/>
          </a:prstGeom>
          <a:ln w="28575" cap="flat">
            <a:solidFill>
              <a:srgbClr val="0963CD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 rot="0">
            <a:off x="2547443" y="1861732"/>
            <a:ext cx="2454774" cy="674699"/>
            <a:chOff x="0" y="0"/>
            <a:chExt cx="646525" cy="1776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6525" cy="177698"/>
            </a:xfrm>
            <a:custGeom>
              <a:avLst/>
              <a:gdLst/>
              <a:ahLst/>
              <a:cxnLst/>
              <a:rect l="l" t="t" r="r" b="b"/>
              <a:pathLst>
                <a:path w="646525" h="177698">
                  <a:moveTo>
                    <a:pt x="0" y="0"/>
                  </a:moveTo>
                  <a:lnTo>
                    <a:pt x="646525" y="0"/>
                  </a:lnTo>
                  <a:lnTo>
                    <a:pt x="646525" y="177698"/>
                  </a:lnTo>
                  <a:lnTo>
                    <a:pt x="0" y="177698"/>
                  </a:ln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646525" cy="16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0"/>
                </a:lnSpc>
              </a:pPr>
              <a:r>
                <a:rPr lang="en-US" sz="1880">
                  <a:solidFill>
                    <a:srgbClr val="FFFFFF"/>
                  </a:solidFill>
                  <a:latin typeface="HK Grotesk Medium" panose="00000600000000000000"/>
                </a:rPr>
                <a:t>Data recieval</a:t>
              </a:r>
              <a:endParaRPr lang="en-US" sz="1880">
                <a:solidFill>
                  <a:srgbClr val="FFFFFF"/>
                </a:solidFill>
                <a:latin typeface="HK Grotesk Medium" panose="000006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2547443" y="2788000"/>
            <a:ext cx="2454774" cy="674699"/>
            <a:chOff x="0" y="0"/>
            <a:chExt cx="646525" cy="1776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46525" cy="177698"/>
            </a:xfrm>
            <a:custGeom>
              <a:avLst/>
              <a:gdLst/>
              <a:ahLst/>
              <a:cxnLst/>
              <a:rect l="l" t="t" r="r" b="b"/>
              <a:pathLst>
                <a:path w="646525" h="177698">
                  <a:moveTo>
                    <a:pt x="0" y="0"/>
                  </a:moveTo>
                  <a:lnTo>
                    <a:pt x="646525" y="0"/>
                  </a:lnTo>
                  <a:lnTo>
                    <a:pt x="646525" y="177698"/>
                  </a:lnTo>
                  <a:lnTo>
                    <a:pt x="0" y="177698"/>
                  </a:ln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646525" cy="16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0"/>
                </a:lnSpc>
              </a:pPr>
              <a:r>
                <a:rPr lang="en-US" sz="1880">
                  <a:solidFill>
                    <a:srgbClr val="FFFFFF"/>
                  </a:solidFill>
                  <a:latin typeface="HK Grotesk Medium" panose="00000600000000000000"/>
                </a:rPr>
                <a:t>Database logic</a:t>
              </a:r>
              <a:endParaRPr lang="en-US" sz="1880">
                <a:solidFill>
                  <a:srgbClr val="FFFFFF"/>
                </a:solidFill>
                <a:latin typeface="HK Grotesk Medium" panose="0000060000000000000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2547443" y="3710349"/>
            <a:ext cx="2454774" cy="674699"/>
            <a:chOff x="0" y="0"/>
            <a:chExt cx="646525" cy="17769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46525" cy="177698"/>
            </a:xfrm>
            <a:custGeom>
              <a:avLst/>
              <a:gdLst/>
              <a:ahLst/>
              <a:cxnLst/>
              <a:rect l="l" t="t" r="r" b="b"/>
              <a:pathLst>
                <a:path w="646525" h="177698">
                  <a:moveTo>
                    <a:pt x="0" y="0"/>
                  </a:moveTo>
                  <a:lnTo>
                    <a:pt x="646525" y="0"/>
                  </a:lnTo>
                  <a:lnTo>
                    <a:pt x="646525" y="177698"/>
                  </a:lnTo>
                  <a:lnTo>
                    <a:pt x="0" y="177698"/>
                  </a:lnTo>
                  <a:close/>
                </a:path>
              </a:pathLst>
            </a:custGeom>
            <a:solidFill>
              <a:srgbClr val="0963C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9525"/>
              <a:ext cx="646525" cy="168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0"/>
                </a:lnSpc>
              </a:pPr>
              <a:r>
                <a:rPr lang="en-US" sz="1880">
                  <a:solidFill>
                    <a:srgbClr val="FFFFFF"/>
                  </a:solidFill>
                  <a:latin typeface="HK Grotesk Medium" panose="00000600000000000000"/>
                </a:rPr>
                <a:t>Node control</a:t>
              </a:r>
              <a:endParaRPr lang="en-US" sz="1880">
                <a:solidFill>
                  <a:srgbClr val="FFFFFF"/>
                </a:solidFill>
                <a:latin typeface="HK Grotesk Medium" panose="00000600000000000000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 flipH="1" flipV="1">
            <a:off x="10758251" y="2802288"/>
            <a:ext cx="2604305" cy="4428626"/>
          </a:xfrm>
          <a:prstGeom prst="line">
            <a:avLst/>
          </a:prstGeom>
          <a:ln w="28575" cap="flat">
            <a:solidFill>
              <a:srgbClr val="081F32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flipV="1">
            <a:off x="5002217" y="2788000"/>
            <a:ext cx="3151266" cy="337349"/>
          </a:xfrm>
          <a:prstGeom prst="line">
            <a:avLst/>
          </a:prstGeom>
          <a:ln w="28575" cap="flat">
            <a:solidFill>
              <a:srgbClr val="0963CD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flipV="1">
            <a:off x="5002217" y="2788000"/>
            <a:ext cx="3151266" cy="1259698"/>
          </a:xfrm>
          <a:prstGeom prst="line">
            <a:avLst/>
          </a:prstGeom>
          <a:ln w="28575" cap="flat">
            <a:solidFill>
              <a:srgbClr val="0963CD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3252</Words>
  <Application>WPS Presentation</Application>
  <PresentationFormat>On-screen Show (4:3)</PresentationFormat>
  <Paragraphs>438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SimSun</vt:lpstr>
      <vt:lpstr>Wingdings</vt:lpstr>
      <vt:lpstr>HK Grotesk Bold</vt:lpstr>
      <vt:lpstr>Lato Bold</vt:lpstr>
      <vt:lpstr>HK Grotesk Medium</vt:lpstr>
      <vt:lpstr>Lato</vt:lpstr>
      <vt:lpstr>HK Grotesk</vt:lpstr>
      <vt:lpstr>Microsoft YaHei</vt:lpstr>
      <vt:lpstr>Arial Unicode MS</vt:lpstr>
      <vt:lpstr>Calibri</vt:lpstr>
      <vt:lpstr>Arial</vt:lpstr>
      <vt:lpstr>Canva Sans Bold</vt:lpstr>
      <vt:lpstr>Canva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Milestone1 - Project Proposal</dc:title>
  <dc:creator/>
  <cp:lastModifiedBy>ACER</cp:lastModifiedBy>
  <cp:revision>2</cp:revision>
  <dcterms:created xsi:type="dcterms:W3CDTF">2006-08-16T00:00:00Z</dcterms:created>
  <dcterms:modified xsi:type="dcterms:W3CDTF">2023-12-12T21:49:52Z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4F6A286F2BE9443AAF4AA8706EF032B1_12</vt:lpwstr>
  </property>
  <property fmtid="{D5CDD505-2E9C-101B-9397-08002B2CF9AE}" pid="3" name="KSOProductBuildVer">
    <vt:lpwstr>2057-12.2.0.13359</vt:lpwstr>
  </property>
</Properties>
</file>